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2" r:id="rId10"/>
    <p:sldId id="293" r:id="rId11"/>
    <p:sldId id="294" r:id="rId12"/>
    <p:sldId id="295" r:id="rId13"/>
    <p:sldId id="301" r:id="rId14"/>
    <p:sldId id="302" r:id="rId15"/>
    <p:sldId id="303" r:id="rId16"/>
    <p:sldId id="304" r:id="rId17"/>
    <p:sldId id="308" r:id="rId18"/>
    <p:sldId id="307" r:id="rId19"/>
    <p:sldId id="309" r:id="rId20"/>
    <p:sldId id="311" r:id="rId21"/>
    <p:sldId id="310" r:id="rId22"/>
  </p:sldIdLst>
  <p:sldSz cx="6858000" cy="9906000" type="A4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맑은 고딕" panose="020B0503020000020004" pitchFamily="50" charset="-127"/>
      <p:regular r:id="rId31"/>
      <p:bold r:id="rId32"/>
    </p:embeddedFont>
    <p:embeddedFont>
      <p:font typeface="함초롬바탕" panose="02030604000101010101" pitchFamily="18" charset="-127"/>
      <p:regular r:id="rId33"/>
      <p:bold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00727C"/>
    <a:srgbClr val="005D64"/>
    <a:srgbClr val="006870"/>
    <a:srgbClr val="0E5D9E"/>
    <a:srgbClr val="FFC000"/>
    <a:srgbClr val="1455AA"/>
    <a:srgbClr val="F2A457"/>
    <a:srgbClr val="FFFFFF"/>
    <a:srgbClr val="CE0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6253" autoAdjust="0"/>
  </p:normalViewPr>
  <p:slideViewPr>
    <p:cSldViewPr snapToGrid="0">
      <p:cViewPr varScale="1">
        <p:scale>
          <a:sx n="77" d="100"/>
          <a:sy n="77" d="100"/>
        </p:scale>
        <p:origin x="3426" y="96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-21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4BDA6E57-22A9-4C7C-ADF0-D31054DDE6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0FD591D-F6AA-45F1-A2F0-9C48BE0B70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6F602-6E8F-4F8A-8781-EBECDC02248B}" type="datetimeFigureOut">
              <a:rPr lang="ko-KR" altLang="en-US" smtClean="0"/>
              <a:t>2021-05-25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EA25253-8E2D-4611-9069-A0D3BEDC7D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9672912-A4B1-4D37-8633-7E8B8EC97A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A0DA8-C5C9-4F45-9446-CC133E0FDD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5509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3874C-CDB8-45A1-8F91-06682578411F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5F25-5189-4E45-AA28-87F8D180DF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6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5F25-5189-4E45-AA28-87F8D180DF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54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5F25-5189-4E45-AA28-87F8D180DF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8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5F25-5189-4E45-AA28-87F8D180DF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뒷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83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6738D3D-2940-43DB-B733-DED75061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7475" y="9181397"/>
            <a:ext cx="1543050" cy="527403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410D43F2-F869-40C2-8206-727B8672B53D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7" name="그림 개체 틀 8">
            <a:extLst>
              <a:ext uri="{FF2B5EF4-FFF2-40B4-BE49-F238E27FC236}">
                <a16:creationId xmlns:a16="http://schemas.microsoft.com/office/drawing/2014/main" id="{448A28C3-C4A9-4F53-A556-0178FB38FA2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2329" y="3019617"/>
            <a:ext cx="3581635" cy="6032974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5FFB309E-50F2-4F96-A0F2-0AF30DC056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00525" y="3023012"/>
            <a:ext cx="2235146" cy="360369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5941EDBD-CD99-4479-8F29-72D52B7B70F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00525" y="6815859"/>
            <a:ext cx="2235146" cy="223673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그림 개체 틀 8">
            <a:extLst>
              <a:ext uri="{FF2B5EF4-FFF2-40B4-BE49-F238E27FC236}">
                <a16:creationId xmlns:a16="http://schemas.microsoft.com/office/drawing/2014/main" id="{856C88F7-9EBD-4CD2-9F67-B0604BAD909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00525" y="593733"/>
            <a:ext cx="2235146" cy="2236732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368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6738D3D-2940-43DB-B733-DED75061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7475" y="9181397"/>
            <a:ext cx="1543050" cy="527403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410D43F2-F869-40C2-8206-727B8672B53D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7" name="그림 개체 틀 8">
            <a:extLst>
              <a:ext uri="{FF2B5EF4-FFF2-40B4-BE49-F238E27FC236}">
                <a16:creationId xmlns:a16="http://schemas.microsoft.com/office/drawing/2014/main" id="{448A28C3-C4A9-4F53-A556-0178FB38FA2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854037" y="593734"/>
            <a:ext cx="3581635" cy="6032974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5FFB309E-50F2-4F96-A0F2-0AF30DC056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2328" y="3023012"/>
            <a:ext cx="2235146" cy="360369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5941EDBD-CD99-4479-8F29-72D52B7B70F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2328" y="6815859"/>
            <a:ext cx="2235146" cy="223673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그림 개체 틀 8">
            <a:extLst>
              <a:ext uri="{FF2B5EF4-FFF2-40B4-BE49-F238E27FC236}">
                <a16:creationId xmlns:a16="http://schemas.microsoft.com/office/drawing/2014/main" id="{856C88F7-9EBD-4CD2-9F67-B0604BAD909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2328" y="593733"/>
            <a:ext cx="2235146" cy="2236732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382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F3972FB5-ECD1-4322-BF2B-F117170CF2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6586780"/>
            <a:ext cx="6858000" cy="331922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872EC56-BE98-4668-8CE6-B59592F06C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49111" y="593733"/>
            <a:ext cx="2886560" cy="267626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B4FCAD4D-81CB-4BD6-A7EB-3541EB4435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49111" y="3588740"/>
            <a:ext cx="2886560" cy="267626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FB770858-58CD-4EBA-81DD-5360B215CA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2329" y="3588740"/>
            <a:ext cx="2886560" cy="2676268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7408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2959D409-2593-4E89-A621-AB93FA931A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49111" y="593733"/>
            <a:ext cx="2886560" cy="267626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4FD2920-4EDC-40F6-9FF7-7379BFADF1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329" y="3588740"/>
            <a:ext cx="2886560" cy="267626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F3972FB5-ECD1-4322-BF2B-F117170CF2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6586780"/>
            <a:ext cx="6858000" cy="331922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A2F1865-8218-47B8-A237-DD403DC4AE5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2329" y="593733"/>
            <a:ext cx="2886560" cy="2676268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9666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빈화면(바닥글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0497C7-C7DD-438B-BE35-86E248C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7475" y="9181397"/>
            <a:ext cx="1543050" cy="527403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410D43F2-F869-40C2-8206-727B8672B53D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A91D03F8-1611-4D2B-8E8F-A56966CEDC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49111" y="6583747"/>
            <a:ext cx="2886560" cy="267626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6F4972D1-AFB9-46D0-93FB-1F7313E2E03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2330" y="6583747"/>
            <a:ext cx="2886560" cy="267626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959DE9FF-2285-4CC5-999A-21DAD294A33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858000" cy="5044069"/>
          </a:xfrm>
          <a:custGeom>
            <a:avLst/>
            <a:gdLst>
              <a:gd name="connsiteX0" fmla="*/ 0 w 6858000"/>
              <a:gd name="connsiteY0" fmla="*/ 0 h 5044069"/>
              <a:gd name="connsiteX1" fmla="*/ 6858000 w 6858000"/>
              <a:gd name="connsiteY1" fmla="*/ 0 h 5044069"/>
              <a:gd name="connsiteX2" fmla="*/ 6858000 w 6858000"/>
              <a:gd name="connsiteY2" fmla="*/ 3028503 h 5044069"/>
              <a:gd name="connsiteX3" fmla="*/ 0 w 6858000"/>
              <a:gd name="connsiteY3" fmla="*/ 5044069 h 50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5044069">
                <a:moveTo>
                  <a:pt x="0" y="0"/>
                </a:moveTo>
                <a:lnTo>
                  <a:pt x="6858000" y="0"/>
                </a:lnTo>
                <a:lnTo>
                  <a:pt x="6858000" y="3028503"/>
                </a:lnTo>
                <a:lnTo>
                  <a:pt x="0" y="50440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D96E709A-85C3-4AD0-8517-CBA21A21C39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49111" y="3588740"/>
            <a:ext cx="2886560" cy="2676268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7256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6738D3D-2940-43DB-B733-DED75061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7475" y="9181397"/>
            <a:ext cx="1543050" cy="527403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410D43F2-F869-40C2-8206-727B8672B53D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2959D409-2593-4E89-A621-AB93FA931A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58000" cy="4187307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12C0BDE4-5613-48BA-9243-C6CDD1848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526" y="4389975"/>
            <a:ext cx="2235146" cy="223673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24E8C402-0E21-44AC-981A-11AB0F3499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8419" y="3579223"/>
            <a:ext cx="3601140" cy="3047484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4" name="그림 개체 틀 8">
            <a:extLst>
              <a:ext uri="{FF2B5EF4-FFF2-40B4-BE49-F238E27FC236}">
                <a16:creationId xmlns:a16="http://schemas.microsoft.com/office/drawing/2014/main" id="{23F695D8-24D0-4E2D-954A-DC24DBD399F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00526" y="6815859"/>
            <a:ext cx="2235146" cy="2236732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109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빈화면(바닥글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0497C7-C7DD-438B-BE35-86E248C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7475" y="9181397"/>
            <a:ext cx="1543050" cy="527403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410D43F2-F869-40C2-8206-727B8672B53D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DFD5E460-C639-4F14-AE63-CC4DEE65D7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58000" cy="4187307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6F3A853F-68E7-4B0A-8A1B-9EE1AAB5B5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4389975"/>
            <a:ext cx="3006672" cy="223673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5" name="그림 개체 틀 8">
            <a:extLst>
              <a:ext uri="{FF2B5EF4-FFF2-40B4-BE49-F238E27FC236}">
                <a16:creationId xmlns:a16="http://schemas.microsoft.com/office/drawing/2014/main" id="{88154DA8-3944-4511-88F7-4812CFB9BB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328" y="6799301"/>
            <a:ext cx="3006671" cy="2236732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304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빈화면(바닥글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2CDF843C-B037-4395-A6B3-2C68FBA4973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4861932"/>
            <a:ext cx="6858000" cy="5044069"/>
          </a:xfrm>
          <a:custGeom>
            <a:avLst/>
            <a:gdLst>
              <a:gd name="connsiteX0" fmla="*/ 6858000 w 6858000"/>
              <a:gd name="connsiteY0" fmla="*/ 0 h 5044069"/>
              <a:gd name="connsiteX1" fmla="*/ 6858000 w 6858000"/>
              <a:gd name="connsiteY1" fmla="*/ 5044069 h 5044069"/>
              <a:gd name="connsiteX2" fmla="*/ 0 w 6858000"/>
              <a:gd name="connsiteY2" fmla="*/ 5044069 h 5044069"/>
              <a:gd name="connsiteX3" fmla="*/ 0 w 6858000"/>
              <a:gd name="connsiteY3" fmla="*/ 2042544 h 50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5044069">
                <a:moveTo>
                  <a:pt x="6858000" y="0"/>
                </a:moveTo>
                <a:lnTo>
                  <a:pt x="6858000" y="5044069"/>
                </a:lnTo>
                <a:lnTo>
                  <a:pt x="0" y="5044069"/>
                </a:lnTo>
                <a:lnTo>
                  <a:pt x="0" y="20425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10" name="그림 개체 틀 8">
            <a:extLst>
              <a:ext uri="{FF2B5EF4-FFF2-40B4-BE49-F238E27FC236}">
                <a16:creationId xmlns:a16="http://schemas.microsoft.com/office/drawing/2014/main" id="{49A285F2-9DD2-4E50-AAE7-976E431308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00525" y="3037437"/>
            <a:ext cx="2235146" cy="223673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4" name="그림 개체 틀 8">
            <a:extLst>
              <a:ext uri="{FF2B5EF4-FFF2-40B4-BE49-F238E27FC236}">
                <a16:creationId xmlns:a16="http://schemas.microsoft.com/office/drawing/2014/main" id="{AE420E65-284F-48C8-A0EB-141EC4F0D1A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00525" y="594587"/>
            <a:ext cx="2235146" cy="223673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6" name="그림 개체 틀 8">
            <a:extLst>
              <a:ext uri="{FF2B5EF4-FFF2-40B4-BE49-F238E27FC236}">
                <a16:creationId xmlns:a16="http://schemas.microsoft.com/office/drawing/2014/main" id="{2E771D7E-FF42-4800-86B5-B821EE969E9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2329" y="3037437"/>
            <a:ext cx="3551495" cy="2236732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0593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빈화면(바닥글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43AC91D8-E55B-4208-923E-8E70DF74B5A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884176" y="1711569"/>
            <a:ext cx="3551495" cy="35626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5" name="그림 개체 틀 8">
            <a:extLst>
              <a:ext uri="{FF2B5EF4-FFF2-40B4-BE49-F238E27FC236}">
                <a16:creationId xmlns:a16="http://schemas.microsoft.com/office/drawing/2014/main" id="{85D12569-EB6A-4D16-AB55-D005812C2A4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22328" y="594587"/>
            <a:ext cx="2235146" cy="223673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9" name="그림 개체 틀 18">
            <a:extLst>
              <a:ext uri="{FF2B5EF4-FFF2-40B4-BE49-F238E27FC236}">
                <a16:creationId xmlns:a16="http://schemas.microsoft.com/office/drawing/2014/main" id="{89901E1F-69E4-4547-832C-35D65FA2B60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4861932"/>
            <a:ext cx="6858000" cy="5044068"/>
          </a:xfrm>
          <a:custGeom>
            <a:avLst/>
            <a:gdLst>
              <a:gd name="connsiteX0" fmla="*/ 0 w 6858000"/>
              <a:gd name="connsiteY0" fmla="*/ 0 h 5044068"/>
              <a:gd name="connsiteX1" fmla="*/ 6858000 w 6858000"/>
              <a:gd name="connsiteY1" fmla="*/ 2042544 h 5044068"/>
              <a:gd name="connsiteX2" fmla="*/ 6858000 w 6858000"/>
              <a:gd name="connsiteY2" fmla="*/ 5044068 h 5044068"/>
              <a:gd name="connsiteX3" fmla="*/ 0 w 6858000"/>
              <a:gd name="connsiteY3" fmla="*/ 5044068 h 504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5044068">
                <a:moveTo>
                  <a:pt x="0" y="0"/>
                </a:moveTo>
                <a:lnTo>
                  <a:pt x="6858000" y="2042544"/>
                </a:lnTo>
                <a:lnTo>
                  <a:pt x="6858000" y="5044068"/>
                </a:lnTo>
                <a:lnTo>
                  <a:pt x="0" y="50440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17" name="그림 개체 틀 8">
            <a:extLst>
              <a:ext uri="{FF2B5EF4-FFF2-40B4-BE49-F238E27FC236}">
                <a16:creationId xmlns:a16="http://schemas.microsoft.com/office/drawing/2014/main" id="{90A929AA-CE24-45F2-ADE5-3B12E54BC30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22328" y="3037437"/>
            <a:ext cx="2235146" cy="2236732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602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>
            <a:extLst>
              <a:ext uri="{FF2B5EF4-FFF2-40B4-BE49-F238E27FC236}">
                <a16:creationId xmlns:a16="http://schemas.microsoft.com/office/drawing/2014/main" id="{61FE29C9-8396-4ED3-A9E5-435E493E0E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5384" y="3953188"/>
            <a:ext cx="2388152" cy="909804"/>
          </a:xfrm>
        </p:spPr>
        <p:txBody>
          <a:bodyPr anchor="b">
            <a:noAutofit/>
          </a:bodyPr>
          <a:lstStyle>
            <a:lvl1pPr algn="dist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지  명  원</a:t>
            </a:r>
          </a:p>
        </p:txBody>
      </p:sp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312B474E-1B39-4BAB-90A5-7C534EDEC2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052584"/>
            <a:ext cx="6858000" cy="7853416"/>
          </a:xfrm>
          <a:custGeom>
            <a:avLst/>
            <a:gdLst>
              <a:gd name="connsiteX0" fmla="*/ 6858000 w 6858000"/>
              <a:gd name="connsiteY0" fmla="*/ 0 h 7853416"/>
              <a:gd name="connsiteX1" fmla="*/ 6858000 w 6858000"/>
              <a:gd name="connsiteY1" fmla="*/ 5837850 h 7853416"/>
              <a:gd name="connsiteX2" fmla="*/ 0 w 6858000"/>
              <a:gd name="connsiteY2" fmla="*/ 7853416 h 7853416"/>
              <a:gd name="connsiteX3" fmla="*/ 0 w 6858000"/>
              <a:gd name="connsiteY3" fmla="*/ 2042544 h 785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7853416">
                <a:moveTo>
                  <a:pt x="6858000" y="0"/>
                </a:moveTo>
                <a:lnTo>
                  <a:pt x="6858000" y="5837850"/>
                </a:lnTo>
                <a:lnTo>
                  <a:pt x="0" y="7853416"/>
                </a:lnTo>
                <a:lnTo>
                  <a:pt x="0" y="20425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56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5D9A697-E592-4A4E-8C7E-A309474977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0" y="-1"/>
            <a:ext cx="3429000" cy="3307347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8" name="그림 개체 틀 6">
            <a:extLst>
              <a:ext uri="{FF2B5EF4-FFF2-40B4-BE49-F238E27FC236}">
                <a16:creationId xmlns:a16="http://schemas.microsoft.com/office/drawing/2014/main" id="{F6E016EA-20EE-4727-91F9-2077EF07C4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3302000"/>
            <a:ext cx="3429000" cy="3307347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9" name="그림 개체 틀 6">
            <a:extLst>
              <a:ext uri="{FF2B5EF4-FFF2-40B4-BE49-F238E27FC236}">
                <a16:creationId xmlns:a16="http://schemas.microsoft.com/office/drawing/2014/main" id="{C08FF8F8-6B6E-4CAA-A946-F0B3830BFF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29000" y="6609347"/>
            <a:ext cx="3429000" cy="3307347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3120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빈화면(바닥글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0497C7-C7DD-438B-BE35-86E248C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7475" y="9181397"/>
            <a:ext cx="1543050" cy="527403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410D43F2-F869-40C2-8206-727B8672B53D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2A0B4901-B881-4D44-9EDA-3CF20AAC39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6193" y="6951945"/>
            <a:ext cx="2741805" cy="2954054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201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빈화면(바닥글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0497C7-C7DD-438B-BE35-86E248C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7475" y="9181397"/>
            <a:ext cx="1543050" cy="527403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410D43F2-F869-40C2-8206-727B8672B53D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74128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빈화면(바닥글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0497C7-C7DD-438B-BE35-86E248C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7475" y="9181397"/>
            <a:ext cx="1543050" cy="527403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410D43F2-F869-40C2-8206-727B8672B53D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F2A9F3D-F2F8-4FE3-95C8-8867C91513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58000" cy="4860758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0880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73D5C846-D7AE-4F5B-B108-7697EC15C3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664" y="368643"/>
            <a:ext cx="6076672" cy="9253278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2287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10">
            <a:extLst>
              <a:ext uri="{FF2B5EF4-FFF2-40B4-BE49-F238E27FC236}">
                <a16:creationId xmlns:a16="http://schemas.microsoft.com/office/drawing/2014/main" id="{BF5FA4F2-79BC-4FD3-AEE0-242915B660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58000" cy="1440493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6738D3D-2940-43DB-B733-DED75061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7475" y="9181397"/>
            <a:ext cx="1543050" cy="527403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410D43F2-F869-40C2-8206-727B8672B53D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791414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6738D3D-2940-43DB-B733-DED75061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7475" y="9181397"/>
            <a:ext cx="1543050" cy="527403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410D43F2-F869-40C2-8206-727B8672B53D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11" name="그림 개체 틀 10">
            <a:extLst>
              <a:ext uri="{FF2B5EF4-FFF2-40B4-BE49-F238E27FC236}">
                <a16:creationId xmlns:a16="http://schemas.microsoft.com/office/drawing/2014/main" id="{BF5FA4F2-79BC-4FD3-AEE0-242915B660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58000" cy="1440493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106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4F779-4312-4468-829A-F792EC7FCC5F}" type="datetime1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D43F2-F869-40C2-8206-727B8672B5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4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0" r:id="rId2"/>
    <p:sldLayoutId id="2147483696" r:id="rId3"/>
    <p:sldLayoutId id="2147483694" r:id="rId4"/>
    <p:sldLayoutId id="2147483703" r:id="rId5"/>
    <p:sldLayoutId id="2147483695" r:id="rId6"/>
    <p:sldLayoutId id="2147483697" r:id="rId7"/>
    <p:sldLayoutId id="2147483698" r:id="rId8"/>
    <p:sldLayoutId id="2147483699" r:id="rId9"/>
    <p:sldLayoutId id="2147483712" r:id="rId10"/>
    <p:sldLayoutId id="2147483706" r:id="rId11"/>
    <p:sldLayoutId id="2147483707" r:id="rId12"/>
    <p:sldLayoutId id="2147483705" r:id="rId13"/>
    <p:sldLayoutId id="2147483711" r:id="rId14"/>
    <p:sldLayoutId id="2147483704" r:id="rId15"/>
    <p:sldLayoutId id="2147483710" r:id="rId16"/>
    <p:sldLayoutId id="2147483708" r:id="rId17"/>
    <p:sldLayoutId id="2147483713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개체 틀 11">
            <a:extLst>
              <a:ext uri="{FF2B5EF4-FFF2-40B4-BE49-F238E27FC236}">
                <a16:creationId xmlns:a16="http://schemas.microsoft.com/office/drawing/2014/main" id="{325CAAF0-A21E-48D0-86AE-5EFAACB82C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r="20921"/>
          <a:stretch/>
        </p:blipFill>
        <p:spPr/>
      </p:pic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868CBDEE-0BD8-4895-9DD4-3088C5CC9B6B}"/>
              </a:ext>
            </a:extLst>
          </p:cNvPr>
          <p:cNvSpPr/>
          <p:nvPr/>
        </p:nvSpPr>
        <p:spPr>
          <a:xfrm>
            <a:off x="3276836" y="0"/>
            <a:ext cx="2867818" cy="6688899"/>
          </a:xfrm>
          <a:custGeom>
            <a:avLst/>
            <a:gdLst>
              <a:gd name="connsiteX0" fmla="*/ 0 w 2829697"/>
              <a:gd name="connsiteY0" fmla="*/ 0 h 6593437"/>
              <a:gd name="connsiteX1" fmla="*/ 2827298 w 2829697"/>
              <a:gd name="connsiteY1" fmla="*/ 0 h 6593437"/>
              <a:gd name="connsiteX2" fmla="*/ 2829697 w 2829697"/>
              <a:gd name="connsiteY2" fmla="*/ 111457 h 6593437"/>
              <a:gd name="connsiteX3" fmla="*/ 2829697 w 2829697"/>
              <a:gd name="connsiteY3" fmla="*/ 5775831 h 6593437"/>
              <a:gd name="connsiteX4" fmla="*/ 0 w 2829697"/>
              <a:gd name="connsiteY4" fmla="*/ 6593437 h 659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9697" h="6593437">
                <a:moveTo>
                  <a:pt x="0" y="0"/>
                </a:moveTo>
                <a:lnTo>
                  <a:pt x="2827298" y="0"/>
                </a:lnTo>
                <a:lnTo>
                  <a:pt x="2829697" y="111457"/>
                </a:lnTo>
                <a:lnTo>
                  <a:pt x="2829697" y="5775831"/>
                </a:lnTo>
                <a:lnTo>
                  <a:pt x="0" y="659343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자유형: 도형 28">
            <a:extLst>
              <a:ext uri="{FF2B5EF4-FFF2-40B4-BE49-F238E27FC236}">
                <a16:creationId xmlns:a16="http://schemas.microsoft.com/office/drawing/2014/main" id="{BEC17BC2-2665-41E8-BB91-ABA5F04B25E0}"/>
              </a:ext>
            </a:extLst>
          </p:cNvPr>
          <p:cNvSpPr/>
          <p:nvPr/>
        </p:nvSpPr>
        <p:spPr>
          <a:xfrm>
            <a:off x="3113903" y="0"/>
            <a:ext cx="2829697" cy="6599985"/>
          </a:xfrm>
          <a:custGeom>
            <a:avLst/>
            <a:gdLst>
              <a:gd name="connsiteX0" fmla="*/ 0 w 2829697"/>
              <a:gd name="connsiteY0" fmla="*/ 0 h 6593437"/>
              <a:gd name="connsiteX1" fmla="*/ 2827298 w 2829697"/>
              <a:gd name="connsiteY1" fmla="*/ 0 h 6593437"/>
              <a:gd name="connsiteX2" fmla="*/ 2829697 w 2829697"/>
              <a:gd name="connsiteY2" fmla="*/ 111457 h 6593437"/>
              <a:gd name="connsiteX3" fmla="*/ 2829697 w 2829697"/>
              <a:gd name="connsiteY3" fmla="*/ 5775831 h 6593437"/>
              <a:gd name="connsiteX4" fmla="*/ 0 w 2829697"/>
              <a:gd name="connsiteY4" fmla="*/ 6593437 h 659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9697" h="6593437">
                <a:moveTo>
                  <a:pt x="0" y="0"/>
                </a:moveTo>
                <a:lnTo>
                  <a:pt x="2827298" y="0"/>
                </a:lnTo>
                <a:lnTo>
                  <a:pt x="2829697" y="111457"/>
                </a:lnTo>
                <a:lnTo>
                  <a:pt x="2829697" y="5775831"/>
                </a:lnTo>
                <a:lnTo>
                  <a:pt x="0" y="65934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제목 19">
            <a:extLst>
              <a:ext uri="{FF2B5EF4-FFF2-40B4-BE49-F238E27FC236}">
                <a16:creationId xmlns:a16="http://schemas.microsoft.com/office/drawing/2014/main" id="{56EC5DCC-442C-4551-BB18-772B9794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지  명  원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8D90A5-0DAB-4A12-BE6E-493DF2C3E6B0}"/>
              </a:ext>
            </a:extLst>
          </p:cNvPr>
          <p:cNvSpPr txBox="1"/>
          <p:nvPr/>
        </p:nvSpPr>
        <p:spPr>
          <a:xfrm>
            <a:off x="3345384" y="3579473"/>
            <a:ext cx="238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2800" dirty="0">
                <a:solidFill>
                  <a:schemeClr val="bg1"/>
                </a:solidFill>
                <a:latin typeface="+mj-ea"/>
                <a:ea typeface="+mj-ea"/>
              </a:rPr>
              <a:t>전기공사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1363D73-0EF7-47F6-A876-C34959DA6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90" y="8914760"/>
            <a:ext cx="1673210" cy="99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73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EAC82EF-746A-4EF9-B0D7-000F135D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410D43F2-F869-40C2-8206-727B8672B53D}" type="slidenum">
              <a:rPr lang="en-US" smtClean="0"/>
              <a:pPr/>
              <a:t>9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4" name="제목 21">
            <a:extLst>
              <a:ext uri="{FF2B5EF4-FFF2-40B4-BE49-F238E27FC236}">
                <a16:creationId xmlns:a16="http://schemas.microsoft.com/office/drawing/2014/main" id="{38F3F8F8-ADD9-40F6-B8B0-0CBE09A9F0A6}"/>
              </a:ext>
            </a:extLst>
          </p:cNvPr>
          <p:cNvSpPr txBox="1">
            <a:spLocks/>
          </p:cNvSpPr>
          <p:nvPr/>
        </p:nvSpPr>
        <p:spPr>
          <a:xfrm>
            <a:off x="837451" y="597613"/>
            <a:ext cx="5183102" cy="471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오시는 길</a:t>
            </a:r>
            <a:r>
              <a:rPr lang="en-US" altLang="ko-KR" sz="16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 </a:t>
            </a:r>
            <a:r>
              <a:rPr lang="en-US" altLang="ko-KR" sz="1600">
                <a:solidFill>
                  <a:schemeClr val="bg1">
                    <a:lumMod val="75000"/>
                  </a:schemeClr>
                </a:solidFill>
                <a:latin typeface="맑은 고딕" panose="020B0503020000020004" pitchFamily="50" charset="-127"/>
              </a:rPr>
              <a:t>map</a:t>
            </a:r>
            <a:endParaRPr lang="ko-KR" altLang="en-US" sz="1600">
              <a:solidFill>
                <a:schemeClr val="bg1">
                  <a:lumMod val="75000"/>
                </a:schemeClr>
              </a:solidFill>
              <a:latin typeface="맑은 고딕" panose="020B0503020000020004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F15EC92C-2AAF-46D1-A473-4C5CDAD08F90}"/>
              </a:ext>
            </a:extLst>
          </p:cNvPr>
          <p:cNvGrpSpPr/>
          <p:nvPr/>
        </p:nvGrpSpPr>
        <p:grpSpPr>
          <a:xfrm>
            <a:off x="931548" y="5006359"/>
            <a:ext cx="4827902" cy="902521"/>
            <a:chOff x="931548" y="5006359"/>
            <a:chExt cx="4827902" cy="902521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75842500-C23B-45FB-9A38-DB9DAE88D9BF}"/>
                </a:ext>
              </a:extLst>
            </p:cNvPr>
            <p:cNvSpPr/>
            <p:nvPr/>
          </p:nvSpPr>
          <p:spPr>
            <a:xfrm>
              <a:off x="931548" y="5006359"/>
              <a:ext cx="902521" cy="9025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/>
            </a:p>
          </p:txBody>
        </p: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69F8F418-6DF4-4368-A057-CAC8D413A451}"/>
                </a:ext>
              </a:extLst>
            </p:cNvPr>
            <p:cNvGrpSpPr/>
            <p:nvPr/>
          </p:nvGrpSpPr>
          <p:grpSpPr>
            <a:xfrm>
              <a:off x="1189956" y="5199635"/>
              <a:ext cx="385704" cy="515968"/>
              <a:chOff x="1735138" y="4151313"/>
              <a:chExt cx="1203325" cy="1609725"/>
            </a:xfrm>
            <a:solidFill>
              <a:schemeClr val="bg1"/>
            </a:solidFill>
          </p:grpSpPr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id="{C53A8C67-12EF-46C5-9618-C5447148F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4563" y="4256088"/>
                <a:ext cx="238125" cy="57150"/>
              </a:xfrm>
              <a:custGeom>
                <a:avLst/>
                <a:gdLst>
                  <a:gd name="T0" fmla="*/ 64 w 72"/>
                  <a:gd name="T1" fmla="*/ 0 h 17"/>
                  <a:gd name="T2" fmla="*/ 9 w 72"/>
                  <a:gd name="T3" fmla="*/ 0 h 17"/>
                  <a:gd name="T4" fmla="*/ 0 w 72"/>
                  <a:gd name="T5" fmla="*/ 9 h 17"/>
                  <a:gd name="T6" fmla="*/ 9 w 72"/>
                  <a:gd name="T7" fmla="*/ 17 h 17"/>
                  <a:gd name="T8" fmla="*/ 64 w 72"/>
                  <a:gd name="T9" fmla="*/ 17 h 17"/>
                  <a:gd name="T10" fmla="*/ 72 w 72"/>
                  <a:gd name="T11" fmla="*/ 9 h 17"/>
                  <a:gd name="T12" fmla="*/ 64 w 72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17">
                    <a:moveTo>
                      <a:pt x="6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8" y="17"/>
                      <a:pt x="72" y="13"/>
                      <a:pt x="72" y="9"/>
                    </a:cubicBezTo>
                    <a:cubicBezTo>
                      <a:pt x="72" y="4"/>
                      <a:pt x="68" y="0"/>
                      <a:pt x="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E5E3ECF7-ECBF-4CED-906A-5BFF0F32DF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54213" y="5095876"/>
                <a:ext cx="173038" cy="173038"/>
              </a:xfrm>
              <a:custGeom>
                <a:avLst/>
                <a:gdLst>
                  <a:gd name="T0" fmla="*/ 26 w 52"/>
                  <a:gd name="T1" fmla="*/ 0 h 52"/>
                  <a:gd name="T2" fmla="*/ 0 w 52"/>
                  <a:gd name="T3" fmla="*/ 26 h 52"/>
                  <a:gd name="T4" fmla="*/ 26 w 52"/>
                  <a:gd name="T5" fmla="*/ 52 h 52"/>
                  <a:gd name="T6" fmla="*/ 52 w 52"/>
                  <a:gd name="T7" fmla="*/ 26 h 52"/>
                  <a:gd name="T8" fmla="*/ 26 w 52"/>
                  <a:gd name="T9" fmla="*/ 0 h 52"/>
                  <a:gd name="T10" fmla="*/ 26 w 52"/>
                  <a:gd name="T11" fmla="*/ 36 h 52"/>
                  <a:gd name="T12" fmla="*/ 17 w 52"/>
                  <a:gd name="T13" fmla="*/ 26 h 52"/>
                  <a:gd name="T14" fmla="*/ 26 w 52"/>
                  <a:gd name="T15" fmla="*/ 17 h 52"/>
                  <a:gd name="T16" fmla="*/ 36 w 52"/>
                  <a:gd name="T17" fmla="*/ 26 h 52"/>
                  <a:gd name="T18" fmla="*/ 26 w 52"/>
                  <a:gd name="T19" fmla="*/ 3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1" y="52"/>
                      <a:pt x="52" y="40"/>
                      <a:pt x="52" y="26"/>
                    </a:cubicBezTo>
                    <a:cubicBezTo>
                      <a:pt x="52" y="11"/>
                      <a:pt x="41" y="0"/>
                      <a:pt x="26" y="0"/>
                    </a:cubicBezTo>
                    <a:close/>
                    <a:moveTo>
                      <a:pt x="26" y="36"/>
                    </a:moveTo>
                    <a:cubicBezTo>
                      <a:pt x="21" y="36"/>
                      <a:pt x="17" y="31"/>
                      <a:pt x="17" y="26"/>
                    </a:cubicBezTo>
                    <a:cubicBezTo>
                      <a:pt x="17" y="21"/>
                      <a:pt x="21" y="17"/>
                      <a:pt x="26" y="17"/>
                    </a:cubicBezTo>
                    <a:cubicBezTo>
                      <a:pt x="32" y="17"/>
                      <a:pt x="36" y="21"/>
                      <a:pt x="36" y="26"/>
                    </a:cubicBezTo>
                    <a:cubicBezTo>
                      <a:pt x="36" y="31"/>
                      <a:pt x="31" y="36"/>
                      <a:pt x="2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21">
                <a:extLst>
                  <a:ext uri="{FF2B5EF4-FFF2-40B4-BE49-F238E27FC236}">
                    <a16:creationId xmlns:a16="http://schemas.microsoft.com/office/drawing/2014/main" id="{B3956036-1140-4C1C-AA7B-619493D1B6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2700" y="5095876"/>
                <a:ext cx="176213" cy="173038"/>
              </a:xfrm>
              <a:custGeom>
                <a:avLst/>
                <a:gdLst>
                  <a:gd name="T0" fmla="*/ 26 w 53"/>
                  <a:gd name="T1" fmla="*/ 0 h 52"/>
                  <a:gd name="T2" fmla="*/ 0 w 53"/>
                  <a:gd name="T3" fmla="*/ 26 h 52"/>
                  <a:gd name="T4" fmla="*/ 26 w 53"/>
                  <a:gd name="T5" fmla="*/ 52 h 52"/>
                  <a:gd name="T6" fmla="*/ 53 w 53"/>
                  <a:gd name="T7" fmla="*/ 26 h 52"/>
                  <a:gd name="T8" fmla="*/ 26 w 53"/>
                  <a:gd name="T9" fmla="*/ 0 h 52"/>
                  <a:gd name="T10" fmla="*/ 26 w 53"/>
                  <a:gd name="T11" fmla="*/ 36 h 52"/>
                  <a:gd name="T12" fmla="*/ 17 w 53"/>
                  <a:gd name="T13" fmla="*/ 26 h 52"/>
                  <a:gd name="T14" fmla="*/ 26 w 53"/>
                  <a:gd name="T15" fmla="*/ 17 h 52"/>
                  <a:gd name="T16" fmla="*/ 36 w 53"/>
                  <a:gd name="T17" fmla="*/ 26 h 52"/>
                  <a:gd name="T18" fmla="*/ 26 w 53"/>
                  <a:gd name="T19" fmla="*/ 3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52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1" y="52"/>
                      <a:pt x="53" y="40"/>
                      <a:pt x="53" y="26"/>
                    </a:cubicBezTo>
                    <a:cubicBezTo>
                      <a:pt x="53" y="11"/>
                      <a:pt x="41" y="0"/>
                      <a:pt x="26" y="0"/>
                    </a:cubicBezTo>
                    <a:close/>
                    <a:moveTo>
                      <a:pt x="26" y="36"/>
                    </a:moveTo>
                    <a:cubicBezTo>
                      <a:pt x="21" y="36"/>
                      <a:pt x="17" y="31"/>
                      <a:pt x="17" y="26"/>
                    </a:cubicBezTo>
                    <a:cubicBezTo>
                      <a:pt x="17" y="21"/>
                      <a:pt x="21" y="17"/>
                      <a:pt x="26" y="17"/>
                    </a:cubicBezTo>
                    <a:cubicBezTo>
                      <a:pt x="31" y="17"/>
                      <a:pt x="36" y="21"/>
                      <a:pt x="36" y="26"/>
                    </a:cubicBezTo>
                    <a:cubicBezTo>
                      <a:pt x="36" y="31"/>
                      <a:pt x="31" y="36"/>
                      <a:pt x="2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id="{30E7CAA5-B4B4-4067-805F-737497A18F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5138" y="4151313"/>
                <a:ext cx="1203325" cy="1609725"/>
              </a:xfrm>
              <a:custGeom>
                <a:avLst/>
                <a:gdLst>
                  <a:gd name="T0" fmla="*/ 328 w 362"/>
                  <a:gd name="T1" fmla="*/ 68 h 481"/>
                  <a:gd name="T2" fmla="*/ 278 w 362"/>
                  <a:gd name="T3" fmla="*/ 0 h 481"/>
                  <a:gd name="T4" fmla="*/ 150 w 362"/>
                  <a:gd name="T5" fmla="*/ 0 h 481"/>
                  <a:gd name="T6" fmla="*/ 34 w 362"/>
                  <a:gd name="T7" fmla="*/ 50 h 481"/>
                  <a:gd name="T8" fmla="*/ 25 w 362"/>
                  <a:gd name="T9" fmla="*/ 68 h 481"/>
                  <a:gd name="T10" fmla="*/ 0 w 362"/>
                  <a:gd name="T11" fmla="*/ 148 h 481"/>
                  <a:gd name="T12" fmla="*/ 17 w 362"/>
                  <a:gd name="T13" fmla="*/ 148 h 481"/>
                  <a:gd name="T14" fmla="*/ 25 w 362"/>
                  <a:gd name="T15" fmla="*/ 85 h 481"/>
                  <a:gd name="T16" fmla="*/ 34 w 362"/>
                  <a:gd name="T17" fmla="*/ 325 h 481"/>
                  <a:gd name="T18" fmla="*/ 26 w 362"/>
                  <a:gd name="T19" fmla="*/ 469 h 481"/>
                  <a:gd name="T20" fmla="*/ 33 w 362"/>
                  <a:gd name="T21" fmla="*/ 481 h 481"/>
                  <a:gd name="T22" fmla="*/ 58 w 362"/>
                  <a:gd name="T23" fmla="*/ 442 h 481"/>
                  <a:gd name="T24" fmla="*/ 319 w 362"/>
                  <a:gd name="T25" fmla="*/ 476 h 481"/>
                  <a:gd name="T26" fmla="*/ 330 w 362"/>
                  <a:gd name="T27" fmla="*/ 480 h 481"/>
                  <a:gd name="T28" fmla="*/ 284 w 362"/>
                  <a:gd name="T29" fmla="*/ 374 h 481"/>
                  <a:gd name="T30" fmla="*/ 328 w 362"/>
                  <a:gd name="T31" fmla="*/ 84 h 481"/>
                  <a:gd name="T32" fmla="*/ 344 w 362"/>
                  <a:gd name="T33" fmla="*/ 93 h 481"/>
                  <a:gd name="T34" fmla="*/ 353 w 362"/>
                  <a:gd name="T35" fmla="*/ 157 h 481"/>
                  <a:gd name="T36" fmla="*/ 362 w 362"/>
                  <a:gd name="T37" fmla="*/ 93 h 481"/>
                  <a:gd name="T38" fmla="*/ 293 w 362"/>
                  <a:gd name="T39" fmla="*/ 426 h 481"/>
                  <a:gd name="T40" fmla="*/ 93 w 362"/>
                  <a:gd name="T41" fmla="*/ 376 h 481"/>
                  <a:gd name="T42" fmla="*/ 293 w 362"/>
                  <a:gd name="T43" fmla="*/ 426 h 481"/>
                  <a:gd name="T44" fmla="*/ 84 w 362"/>
                  <a:gd name="T45" fmla="*/ 359 h 481"/>
                  <a:gd name="T46" fmla="*/ 50 w 362"/>
                  <a:gd name="T47" fmla="*/ 257 h 481"/>
                  <a:gd name="T48" fmla="*/ 311 w 362"/>
                  <a:gd name="T49" fmla="*/ 257 h 481"/>
                  <a:gd name="T50" fmla="*/ 278 w 362"/>
                  <a:gd name="T51" fmla="*/ 359 h 481"/>
                  <a:gd name="T52" fmla="*/ 311 w 362"/>
                  <a:gd name="T53" fmla="*/ 241 h 481"/>
                  <a:gd name="T54" fmla="*/ 50 w 362"/>
                  <a:gd name="T55" fmla="*/ 85 h 481"/>
                  <a:gd name="T56" fmla="*/ 312 w 362"/>
                  <a:gd name="T57" fmla="*/ 241 h 481"/>
                  <a:gd name="T58" fmla="*/ 50 w 362"/>
                  <a:gd name="T59" fmla="*/ 68 h 481"/>
                  <a:gd name="T60" fmla="*/ 84 w 362"/>
                  <a:gd name="T61" fmla="*/ 16 h 481"/>
                  <a:gd name="T62" fmla="*/ 312 w 362"/>
                  <a:gd name="T63" fmla="*/ 5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2" h="481">
                    <a:moveTo>
                      <a:pt x="337" y="68"/>
                    </a:moveTo>
                    <a:cubicBezTo>
                      <a:pt x="328" y="68"/>
                      <a:pt x="328" y="68"/>
                      <a:pt x="328" y="68"/>
                    </a:cubicBezTo>
                    <a:cubicBezTo>
                      <a:pt x="328" y="50"/>
                      <a:pt x="328" y="50"/>
                      <a:pt x="328" y="50"/>
                    </a:cubicBezTo>
                    <a:cubicBezTo>
                      <a:pt x="328" y="23"/>
                      <a:pt x="306" y="0"/>
                      <a:pt x="278" y="0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57" y="0"/>
                      <a:pt x="34" y="22"/>
                      <a:pt x="34" y="50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11" y="68"/>
                      <a:pt x="0" y="79"/>
                      <a:pt x="0" y="93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53"/>
                      <a:pt x="4" y="157"/>
                      <a:pt x="8" y="157"/>
                    </a:cubicBezTo>
                    <a:cubicBezTo>
                      <a:pt x="13" y="157"/>
                      <a:pt x="17" y="153"/>
                      <a:pt x="17" y="148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89"/>
                      <a:pt x="21" y="85"/>
                      <a:pt x="25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4" y="325"/>
                      <a:pt x="34" y="325"/>
                      <a:pt x="34" y="325"/>
                    </a:cubicBezTo>
                    <a:cubicBezTo>
                      <a:pt x="34" y="350"/>
                      <a:pt x="51" y="370"/>
                      <a:pt x="75" y="374"/>
                    </a:cubicBezTo>
                    <a:cubicBezTo>
                      <a:pt x="26" y="469"/>
                      <a:pt x="26" y="469"/>
                      <a:pt x="26" y="469"/>
                    </a:cubicBezTo>
                    <a:cubicBezTo>
                      <a:pt x="24" y="473"/>
                      <a:pt x="25" y="478"/>
                      <a:pt x="29" y="480"/>
                    </a:cubicBezTo>
                    <a:cubicBezTo>
                      <a:pt x="30" y="480"/>
                      <a:pt x="32" y="481"/>
                      <a:pt x="33" y="481"/>
                    </a:cubicBezTo>
                    <a:cubicBezTo>
                      <a:pt x="36" y="481"/>
                      <a:pt x="39" y="479"/>
                      <a:pt x="40" y="476"/>
                    </a:cubicBezTo>
                    <a:cubicBezTo>
                      <a:pt x="58" y="442"/>
                      <a:pt x="58" y="442"/>
                      <a:pt x="58" y="442"/>
                    </a:cubicBezTo>
                    <a:cubicBezTo>
                      <a:pt x="301" y="442"/>
                      <a:pt x="301" y="442"/>
                      <a:pt x="301" y="442"/>
                    </a:cubicBezTo>
                    <a:cubicBezTo>
                      <a:pt x="319" y="476"/>
                      <a:pt x="319" y="476"/>
                      <a:pt x="319" y="476"/>
                    </a:cubicBezTo>
                    <a:cubicBezTo>
                      <a:pt x="321" y="479"/>
                      <a:pt x="324" y="481"/>
                      <a:pt x="326" y="481"/>
                    </a:cubicBezTo>
                    <a:cubicBezTo>
                      <a:pt x="328" y="481"/>
                      <a:pt x="329" y="480"/>
                      <a:pt x="330" y="480"/>
                    </a:cubicBezTo>
                    <a:cubicBezTo>
                      <a:pt x="334" y="478"/>
                      <a:pt x="336" y="473"/>
                      <a:pt x="334" y="469"/>
                    </a:cubicBezTo>
                    <a:cubicBezTo>
                      <a:pt x="284" y="374"/>
                      <a:pt x="284" y="374"/>
                      <a:pt x="284" y="374"/>
                    </a:cubicBezTo>
                    <a:cubicBezTo>
                      <a:pt x="309" y="371"/>
                      <a:pt x="328" y="350"/>
                      <a:pt x="328" y="324"/>
                    </a:cubicBezTo>
                    <a:cubicBezTo>
                      <a:pt x="328" y="84"/>
                      <a:pt x="328" y="84"/>
                      <a:pt x="328" y="84"/>
                    </a:cubicBezTo>
                    <a:cubicBezTo>
                      <a:pt x="336" y="84"/>
                      <a:pt x="336" y="84"/>
                      <a:pt x="336" y="84"/>
                    </a:cubicBezTo>
                    <a:cubicBezTo>
                      <a:pt x="340" y="84"/>
                      <a:pt x="344" y="88"/>
                      <a:pt x="344" y="93"/>
                    </a:cubicBezTo>
                    <a:cubicBezTo>
                      <a:pt x="344" y="148"/>
                      <a:pt x="344" y="148"/>
                      <a:pt x="344" y="148"/>
                    </a:cubicBezTo>
                    <a:cubicBezTo>
                      <a:pt x="345" y="153"/>
                      <a:pt x="349" y="157"/>
                      <a:pt x="353" y="157"/>
                    </a:cubicBezTo>
                    <a:cubicBezTo>
                      <a:pt x="358" y="157"/>
                      <a:pt x="362" y="153"/>
                      <a:pt x="362" y="148"/>
                    </a:cubicBezTo>
                    <a:cubicBezTo>
                      <a:pt x="362" y="93"/>
                      <a:pt x="362" y="93"/>
                      <a:pt x="362" y="93"/>
                    </a:cubicBezTo>
                    <a:cubicBezTo>
                      <a:pt x="362" y="79"/>
                      <a:pt x="350" y="68"/>
                      <a:pt x="337" y="68"/>
                    </a:cubicBezTo>
                    <a:close/>
                    <a:moveTo>
                      <a:pt x="293" y="426"/>
                    </a:moveTo>
                    <a:cubicBezTo>
                      <a:pt x="67" y="426"/>
                      <a:pt x="67" y="426"/>
                      <a:pt x="67" y="426"/>
                    </a:cubicBezTo>
                    <a:cubicBezTo>
                      <a:pt x="93" y="376"/>
                      <a:pt x="93" y="376"/>
                      <a:pt x="93" y="376"/>
                    </a:cubicBezTo>
                    <a:cubicBezTo>
                      <a:pt x="267" y="376"/>
                      <a:pt x="267" y="376"/>
                      <a:pt x="267" y="376"/>
                    </a:cubicBezTo>
                    <a:lnTo>
                      <a:pt x="293" y="426"/>
                    </a:lnTo>
                    <a:close/>
                    <a:moveTo>
                      <a:pt x="278" y="359"/>
                    </a:moveTo>
                    <a:cubicBezTo>
                      <a:pt x="84" y="359"/>
                      <a:pt x="84" y="359"/>
                      <a:pt x="84" y="359"/>
                    </a:cubicBezTo>
                    <a:cubicBezTo>
                      <a:pt x="65" y="359"/>
                      <a:pt x="50" y="343"/>
                      <a:pt x="50" y="325"/>
                    </a:cubicBezTo>
                    <a:cubicBezTo>
                      <a:pt x="50" y="257"/>
                      <a:pt x="50" y="257"/>
                      <a:pt x="50" y="257"/>
                    </a:cubicBezTo>
                    <a:cubicBezTo>
                      <a:pt x="310" y="257"/>
                      <a:pt x="310" y="257"/>
                      <a:pt x="310" y="257"/>
                    </a:cubicBezTo>
                    <a:cubicBezTo>
                      <a:pt x="311" y="257"/>
                      <a:pt x="311" y="257"/>
                      <a:pt x="311" y="257"/>
                    </a:cubicBezTo>
                    <a:cubicBezTo>
                      <a:pt x="311" y="325"/>
                      <a:pt x="311" y="325"/>
                      <a:pt x="311" y="325"/>
                    </a:cubicBezTo>
                    <a:cubicBezTo>
                      <a:pt x="312" y="344"/>
                      <a:pt x="297" y="359"/>
                      <a:pt x="278" y="359"/>
                    </a:cubicBezTo>
                    <a:close/>
                    <a:moveTo>
                      <a:pt x="312" y="241"/>
                    </a:moveTo>
                    <a:cubicBezTo>
                      <a:pt x="311" y="241"/>
                      <a:pt x="311" y="241"/>
                      <a:pt x="311" y="241"/>
                    </a:cubicBezTo>
                    <a:cubicBezTo>
                      <a:pt x="50" y="241"/>
                      <a:pt x="50" y="241"/>
                      <a:pt x="50" y="241"/>
                    </a:cubicBezTo>
                    <a:cubicBezTo>
                      <a:pt x="50" y="85"/>
                      <a:pt x="50" y="85"/>
                      <a:pt x="50" y="85"/>
                    </a:cubicBezTo>
                    <a:cubicBezTo>
                      <a:pt x="312" y="85"/>
                      <a:pt x="312" y="85"/>
                      <a:pt x="312" y="85"/>
                    </a:cubicBezTo>
                    <a:lnTo>
                      <a:pt x="312" y="241"/>
                    </a:lnTo>
                    <a:close/>
                    <a:moveTo>
                      <a:pt x="312" y="68"/>
                    </a:moveTo>
                    <a:cubicBezTo>
                      <a:pt x="50" y="68"/>
                      <a:pt x="50" y="68"/>
                      <a:pt x="50" y="68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0" y="31"/>
                      <a:pt x="65" y="16"/>
                      <a:pt x="84" y="16"/>
                    </a:cubicBezTo>
                    <a:cubicBezTo>
                      <a:pt x="278" y="16"/>
                      <a:pt x="278" y="16"/>
                      <a:pt x="278" y="16"/>
                    </a:cubicBezTo>
                    <a:cubicBezTo>
                      <a:pt x="297" y="16"/>
                      <a:pt x="312" y="31"/>
                      <a:pt x="312" y="50"/>
                    </a:cubicBezTo>
                    <a:lnTo>
                      <a:pt x="312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04" name="그룹 103">
              <a:extLst>
                <a:ext uri="{FF2B5EF4-FFF2-40B4-BE49-F238E27FC236}">
                  <a16:creationId xmlns:a16="http://schemas.microsoft.com/office/drawing/2014/main" id="{9C8FB217-270B-4D65-85B0-9C5489CE8430}"/>
                </a:ext>
              </a:extLst>
            </p:cNvPr>
            <p:cNvGrpSpPr/>
            <p:nvPr/>
          </p:nvGrpSpPr>
          <p:grpSpPr>
            <a:xfrm>
              <a:off x="2044180" y="5171746"/>
              <a:ext cx="3715270" cy="663114"/>
              <a:chOff x="2092477" y="5134690"/>
              <a:chExt cx="3715270" cy="663114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A7CD393-7827-43BA-ADB1-FD8E80F5274D}"/>
                  </a:ext>
                </a:extLst>
              </p:cNvPr>
              <p:cNvSpPr txBox="1"/>
              <p:nvPr/>
            </p:nvSpPr>
            <p:spPr>
              <a:xfrm>
                <a:off x="2092478" y="5134690"/>
                <a:ext cx="13019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/>
                  <a:t>지하철 이용시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5AA750D-47B4-42E9-8A0C-58DCE26434B0}"/>
                  </a:ext>
                </a:extLst>
              </p:cNvPr>
              <p:cNvSpPr txBox="1"/>
              <p:nvPr/>
            </p:nvSpPr>
            <p:spPr>
              <a:xfrm>
                <a:off x="2092477" y="5520805"/>
                <a:ext cx="37152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1·7</a:t>
                </a:r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호선 가산디지털단지역 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5</a:t>
                </a:r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번 출구에서 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876m</a:t>
                </a:r>
                <a:endParaRPr lang="ko-KR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680ACD04-0970-463B-83EC-6FD027A92C2E}"/>
              </a:ext>
            </a:extLst>
          </p:cNvPr>
          <p:cNvGrpSpPr/>
          <p:nvPr/>
        </p:nvGrpSpPr>
        <p:grpSpPr>
          <a:xfrm>
            <a:off x="931548" y="6193809"/>
            <a:ext cx="4736496" cy="1222916"/>
            <a:chOff x="931548" y="6193809"/>
            <a:chExt cx="4736496" cy="1222916"/>
          </a:xfrm>
        </p:grpSpPr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049F614C-70EC-44BC-9CA8-D5F2D97776D9}"/>
                </a:ext>
              </a:extLst>
            </p:cNvPr>
            <p:cNvGrpSpPr/>
            <p:nvPr/>
          </p:nvGrpSpPr>
          <p:grpSpPr>
            <a:xfrm>
              <a:off x="931548" y="6193809"/>
              <a:ext cx="902521" cy="902521"/>
              <a:chOff x="931548" y="5720555"/>
              <a:chExt cx="902521" cy="902521"/>
            </a:xfrm>
          </p:grpSpPr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id="{2C24924B-25B8-4D48-B082-AC47E13DB52D}"/>
                  </a:ext>
                </a:extLst>
              </p:cNvPr>
              <p:cNvSpPr/>
              <p:nvPr/>
            </p:nvSpPr>
            <p:spPr>
              <a:xfrm>
                <a:off x="931548" y="5720555"/>
                <a:ext cx="902521" cy="90252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b="1"/>
              </a:p>
            </p:txBody>
          </p:sp>
          <p:grpSp>
            <p:nvGrpSpPr>
              <p:cNvPr id="48" name="그룹 47">
                <a:extLst>
                  <a:ext uri="{FF2B5EF4-FFF2-40B4-BE49-F238E27FC236}">
                    <a16:creationId xmlns:a16="http://schemas.microsoft.com/office/drawing/2014/main" id="{F2798520-28E9-4C7E-A890-597D51921645}"/>
                  </a:ext>
                </a:extLst>
              </p:cNvPr>
              <p:cNvGrpSpPr/>
              <p:nvPr/>
            </p:nvGrpSpPr>
            <p:grpSpPr>
              <a:xfrm>
                <a:off x="1189956" y="5961662"/>
                <a:ext cx="417762" cy="420306"/>
                <a:chOff x="5129213" y="4325938"/>
                <a:chExt cx="1303338" cy="1311275"/>
              </a:xfrm>
              <a:solidFill>
                <a:schemeClr val="bg1"/>
              </a:solidFill>
            </p:grpSpPr>
            <p:sp>
              <p:nvSpPr>
                <p:cNvPr id="42" name="Freeform 26">
                  <a:extLst>
                    <a:ext uri="{FF2B5EF4-FFF2-40B4-BE49-F238E27FC236}">
                      <a16:creationId xmlns:a16="http://schemas.microsoft.com/office/drawing/2014/main" id="{D546F849-7A5E-49D6-89E3-79DC11CB683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49950" y="5159376"/>
                  <a:ext cx="209550" cy="214313"/>
                </a:xfrm>
                <a:custGeom>
                  <a:avLst/>
                  <a:gdLst>
                    <a:gd name="T0" fmla="*/ 32 w 63"/>
                    <a:gd name="T1" fmla="*/ 64 h 64"/>
                    <a:gd name="T2" fmla="*/ 63 w 63"/>
                    <a:gd name="T3" fmla="*/ 32 h 64"/>
                    <a:gd name="T4" fmla="*/ 32 w 63"/>
                    <a:gd name="T5" fmla="*/ 0 h 64"/>
                    <a:gd name="T6" fmla="*/ 0 w 63"/>
                    <a:gd name="T7" fmla="*/ 32 h 64"/>
                    <a:gd name="T8" fmla="*/ 32 w 63"/>
                    <a:gd name="T9" fmla="*/ 64 h 64"/>
                    <a:gd name="T10" fmla="*/ 32 w 63"/>
                    <a:gd name="T11" fmla="*/ 17 h 64"/>
                    <a:gd name="T12" fmla="*/ 46 w 63"/>
                    <a:gd name="T13" fmla="*/ 32 h 64"/>
                    <a:gd name="T14" fmla="*/ 32 w 63"/>
                    <a:gd name="T15" fmla="*/ 48 h 64"/>
                    <a:gd name="T16" fmla="*/ 17 w 63"/>
                    <a:gd name="T17" fmla="*/ 32 h 64"/>
                    <a:gd name="T18" fmla="*/ 32 w 63"/>
                    <a:gd name="T19" fmla="*/ 1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64">
                      <a:moveTo>
                        <a:pt x="32" y="64"/>
                      </a:moveTo>
                      <a:cubicBezTo>
                        <a:pt x="49" y="64"/>
                        <a:pt x="63" y="50"/>
                        <a:pt x="63" y="32"/>
                      </a:cubicBezTo>
                      <a:cubicBezTo>
                        <a:pt x="63" y="14"/>
                        <a:pt x="49" y="0"/>
                        <a:pt x="32" y="0"/>
                      </a:cubicBezTo>
                      <a:cubicBezTo>
                        <a:pt x="14" y="0"/>
                        <a:pt x="0" y="14"/>
                        <a:pt x="0" y="32"/>
                      </a:cubicBezTo>
                      <a:cubicBezTo>
                        <a:pt x="0" y="50"/>
                        <a:pt x="14" y="64"/>
                        <a:pt x="32" y="64"/>
                      </a:cubicBezTo>
                      <a:close/>
                      <a:moveTo>
                        <a:pt x="32" y="17"/>
                      </a:moveTo>
                      <a:cubicBezTo>
                        <a:pt x="40" y="17"/>
                        <a:pt x="46" y="24"/>
                        <a:pt x="46" y="32"/>
                      </a:cubicBezTo>
                      <a:cubicBezTo>
                        <a:pt x="46" y="41"/>
                        <a:pt x="40" y="48"/>
                        <a:pt x="32" y="48"/>
                      </a:cubicBezTo>
                      <a:cubicBezTo>
                        <a:pt x="23" y="48"/>
                        <a:pt x="17" y="41"/>
                        <a:pt x="17" y="32"/>
                      </a:cubicBezTo>
                      <a:cubicBezTo>
                        <a:pt x="17" y="24"/>
                        <a:pt x="23" y="17"/>
                        <a:pt x="32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3" name="Freeform 27">
                  <a:extLst>
                    <a:ext uri="{FF2B5EF4-FFF2-40B4-BE49-F238E27FC236}">
                      <a16:creationId xmlns:a16="http://schemas.microsoft.com/office/drawing/2014/main" id="{11D93D85-BC1B-4AE4-8523-C2532C790C1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99088" y="5159376"/>
                  <a:ext cx="209550" cy="214313"/>
                </a:xfrm>
                <a:custGeom>
                  <a:avLst/>
                  <a:gdLst>
                    <a:gd name="T0" fmla="*/ 32 w 63"/>
                    <a:gd name="T1" fmla="*/ 64 h 64"/>
                    <a:gd name="T2" fmla="*/ 63 w 63"/>
                    <a:gd name="T3" fmla="*/ 32 h 64"/>
                    <a:gd name="T4" fmla="*/ 32 w 63"/>
                    <a:gd name="T5" fmla="*/ 0 h 64"/>
                    <a:gd name="T6" fmla="*/ 0 w 63"/>
                    <a:gd name="T7" fmla="*/ 32 h 64"/>
                    <a:gd name="T8" fmla="*/ 32 w 63"/>
                    <a:gd name="T9" fmla="*/ 64 h 64"/>
                    <a:gd name="T10" fmla="*/ 32 w 63"/>
                    <a:gd name="T11" fmla="*/ 17 h 64"/>
                    <a:gd name="T12" fmla="*/ 47 w 63"/>
                    <a:gd name="T13" fmla="*/ 32 h 64"/>
                    <a:gd name="T14" fmla="*/ 32 w 63"/>
                    <a:gd name="T15" fmla="*/ 48 h 64"/>
                    <a:gd name="T16" fmla="*/ 17 w 63"/>
                    <a:gd name="T17" fmla="*/ 32 h 64"/>
                    <a:gd name="T18" fmla="*/ 32 w 63"/>
                    <a:gd name="T19" fmla="*/ 1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64">
                      <a:moveTo>
                        <a:pt x="32" y="64"/>
                      </a:moveTo>
                      <a:cubicBezTo>
                        <a:pt x="49" y="64"/>
                        <a:pt x="63" y="50"/>
                        <a:pt x="63" y="32"/>
                      </a:cubicBezTo>
                      <a:cubicBezTo>
                        <a:pt x="63" y="14"/>
                        <a:pt x="49" y="0"/>
                        <a:pt x="32" y="0"/>
                      </a:cubicBezTo>
                      <a:cubicBezTo>
                        <a:pt x="15" y="0"/>
                        <a:pt x="0" y="14"/>
                        <a:pt x="0" y="32"/>
                      </a:cubicBezTo>
                      <a:cubicBezTo>
                        <a:pt x="0" y="50"/>
                        <a:pt x="15" y="64"/>
                        <a:pt x="32" y="64"/>
                      </a:cubicBezTo>
                      <a:close/>
                      <a:moveTo>
                        <a:pt x="32" y="17"/>
                      </a:moveTo>
                      <a:cubicBezTo>
                        <a:pt x="40" y="17"/>
                        <a:pt x="47" y="24"/>
                        <a:pt x="47" y="32"/>
                      </a:cubicBezTo>
                      <a:cubicBezTo>
                        <a:pt x="47" y="41"/>
                        <a:pt x="40" y="48"/>
                        <a:pt x="32" y="48"/>
                      </a:cubicBezTo>
                      <a:cubicBezTo>
                        <a:pt x="24" y="48"/>
                        <a:pt x="17" y="41"/>
                        <a:pt x="17" y="32"/>
                      </a:cubicBezTo>
                      <a:cubicBezTo>
                        <a:pt x="17" y="24"/>
                        <a:pt x="24" y="17"/>
                        <a:pt x="32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4" name="Freeform 28">
                  <a:extLst>
                    <a:ext uri="{FF2B5EF4-FFF2-40B4-BE49-F238E27FC236}">
                      <a16:creationId xmlns:a16="http://schemas.microsoft.com/office/drawing/2014/main" id="{ED763FA4-C827-4C89-AB94-57AC9E8F5D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29213" y="4325938"/>
                  <a:ext cx="1303338" cy="1311275"/>
                </a:xfrm>
                <a:custGeom>
                  <a:avLst/>
                  <a:gdLst>
                    <a:gd name="T0" fmla="*/ 354 w 392"/>
                    <a:gd name="T1" fmla="*/ 47 h 392"/>
                    <a:gd name="T2" fmla="*/ 91 w 392"/>
                    <a:gd name="T3" fmla="*/ 0 h 392"/>
                    <a:gd name="T4" fmla="*/ 23 w 392"/>
                    <a:gd name="T5" fmla="*/ 47 h 392"/>
                    <a:gd name="T6" fmla="*/ 0 w 392"/>
                    <a:gd name="T7" fmla="*/ 145 h 392"/>
                    <a:gd name="T8" fmla="*/ 37 w 392"/>
                    <a:gd name="T9" fmla="*/ 168 h 392"/>
                    <a:gd name="T10" fmla="*/ 80 w 392"/>
                    <a:gd name="T11" fmla="*/ 344 h 392"/>
                    <a:gd name="T12" fmla="*/ 111 w 392"/>
                    <a:gd name="T13" fmla="*/ 392 h 392"/>
                    <a:gd name="T14" fmla="*/ 147 w 392"/>
                    <a:gd name="T15" fmla="*/ 359 h 392"/>
                    <a:gd name="T16" fmla="*/ 245 w 392"/>
                    <a:gd name="T17" fmla="*/ 346 h 392"/>
                    <a:gd name="T18" fmla="*/ 276 w 392"/>
                    <a:gd name="T19" fmla="*/ 392 h 392"/>
                    <a:gd name="T20" fmla="*/ 311 w 392"/>
                    <a:gd name="T21" fmla="*/ 359 h 392"/>
                    <a:gd name="T22" fmla="*/ 355 w 392"/>
                    <a:gd name="T23" fmla="*/ 291 h 392"/>
                    <a:gd name="T24" fmla="*/ 369 w 392"/>
                    <a:gd name="T25" fmla="*/ 168 h 392"/>
                    <a:gd name="T26" fmla="*/ 392 w 392"/>
                    <a:gd name="T27" fmla="*/ 70 h 392"/>
                    <a:gd name="T28" fmla="*/ 37 w 392"/>
                    <a:gd name="T29" fmla="*/ 151 h 392"/>
                    <a:gd name="T30" fmla="*/ 23 w 392"/>
                    <a:gd name="T31" fmla="*/ 151 h 392"/>
                    <a:gd name="T32" fmla="*/ 16 w 392"/>
                    <a:gd name="T33" fmla="*/ 70 h 392"/>
                    <a:gd name="T34" fmla="*/ 37 w 392"/>
                    <a:gd name="T35" fmla="*/ 63 h 392"/>
                    <a:gd name="T36" fmla="*/ 53 w 392"/>
                    <a:gd name="T37" fmla="*/ 88 h 392"/>
                    <a:gd name="T38" fmla="*/ 186 w 392"/>
                    <a:gd name="T39" fmla="*/ 213 h 392"/>
                    <a:gd name="T40" fmla="*/ 102 w 392"/>
                    <a:gd name="T41" fmla="*/ 152 h 392"/>
                    <a:gd name="T42" fmla="*/ 93 w 392"/>
                    <a:gd name="T43" fmla="*/ 161 h 392"/>
                    <a:gd name="T44" fmla="*/ 53 w 392"/>
                    <a:gd name="T45" fmla="*/ 213 h 392"/>
                    <a:gd name="T46" fmla="*/ 130 w 392"/>
                    <a:gd name="T47" fmla="*/ 359 h 392"/>
                    <a:gd name="T48" fmla="*/ 116 w 392"/>
                    <a:gd name="T49" fmla="*/ 375 h 392"/>
                    <a:gd name="T50" fmla="*/ 97 w 392"/>
                    <a:gd name="T51" fmla="*/ 359 h 392"/>
                    <a:gd name="T52" fmla="*/ 130 w 392"/>
                    <a:gd name="T53" fmla="*/ 346 h 392"/>
                    <a:gd name="T54" fmla="*/ 295 w 392"/>
                    <a:gd name="T55" fmla="*/ 359 h 392"/>
                    <a:gd name="T56" fmla="*/ 276 w 392"/>
                    <a:gd name="T57" fmla="*/ 375 h 392"/>
                    <a:gd name="T58" fmla="*/ 261 w 392"/>
                    <a:gd name="T59" fmla="*/ 346 h 392"/>
                    <a:gd name="T60" fmla="*/ 295 w 392"/>
                    <a:gd name="T61" fmla="*/ 359 h 392"/>
                    <a:gd name="T62" fmla="*/ 300 w 392"/>
                    <a:gd name="T63" fmla="*/ 329 h 392"/>
                    <a:gd name="T64" fmla="*/ 53 w 392"/>
                    <a:gd name="T65" fmla="*/ 291 h 392"/>
                    <a:gd name="T66" fmla="*/ 338 w 392"/>
                    <a:gd name="T67" fmla="*/ 230 h 392"/>
                    <a:gd name="T68" fmla="*/ 338 w 392"/>
                    <a:gd name="T69" fmla="*/ 213 h 392"/>
                    <a:gd name="T70" fmla="*/ 254 w 392"/>
                    <a:gd name="T71" fmla="*/ 152 h 392"/>
                    <a:gd name="T72" fmla="*/ 245 w 392"/>
                    <a:gd name="T73" fmla="*/ 161 h 392"/>
                    <a:gd name="T74" fmla="*/ 203 w 392"/>
                    <a:gd name="T75" fmla="*/ 213 h 392"/>
                    <a:gd name="T76" fmla="*/ 338 w 392"/>
                    <a:gd name="T77" fmla="*/ 88 h 392"/>
                    <a:gd name="T78" fmla="*/ 338 w 392"/>
                    <a:gd name="T79" fmla="*/ 71 h 392"/>
                    <a:gd name="T80" fmla="*/ 53 w 392"/>
                    <a:gd name="T81" fmla="*/ 54 h 392"/>
                    <a:gd name="T82" fmla="*/ 300 w 392"/>
                    <a:gd name="T83" fmla="*/ 17 h 392"/>
                    <a:gd name="T84" fmla="*/ 338 w 392"/>
                    <a:gd name="T85" fmla="*/ 71 h 392"/>
                    <a:gd name="T86" fmla="*/ 369 w 392"/>
                    <a:gd name="T87" fmla="*/ 151 h 392"/>
                    <a:gd name="T88" fmla="*/ 355 w 392"/>
                    <a:gd name="T89" fmla="*/ 63 h 392"/>
                    <a:gd name="T90" fmla="*/ 375 w 392"/>
                    <a:gd name="T91" fmla="*/ 70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92" h="392">
                      <a:moveTo>
                        <a:pt x="369" y="47"/>
                      </a:moveTo>
                      <a:cubicBezTo>
                        <a:pt x="354" y="47"/>
                        <a:pt x="354" y="47"/>
                        <a:pt x="354" y="47"/>
                      </a:cubicBezTo>
                      <a:cubicBezTo>
                        <a:pt x="351" y="20"/>
                        <a:pt x="328" y="0"/>
                        <a:pt x="300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64" y="0"/>
                        <a:pt x="41" y="20"/>
                        <a:pt x="37" y="47"/>
                      </a:cubicBezTo>
                      <a:cubicBezTo>
                        <a:pt x="23" y="47"/>
                        <a:pt x="23" y="47"/>
                        <a:pt x="23" y="47"/>
                      </a:cubicBezTo>
                      <a:cubicBezTo>
                        <a:pt x="10" y="47"/>
                        <a:pt x="0" y="57"/>
                        <a:pt x="0" y="70"/>
                      </a:cubicBezTo>
                      <a:cubicBezTo>
                        <a:pt x="0" y="145"/>
                        <a:pt x="0" y="145"/>
                        <a:pt x="0" y="145"/>
                      </a:cubicBezTo>
                      <a:cubicBezTo>
                        <a:pt x="0" y="157"/>
                        <a:pt x="10" y="168"/>
                        <a:pt x="23" y="168"/>
                      </a:cubicBezTo>
                      <a:cubicBezTo>
                        <a:pt x="37" y="168"/>
                        <a:pt x="37" y="168"/>
                        <a:pt x="37" y="168"/>
                      </a:cubicBezTo>
                      <a:cubicBezTo>
                        <a:pt x="37" y="291"/>
                        <a:pt x="37" y="291"/>
                        <a:pt x="37" y="291"/>
                      </a:cubicBezTo>
                      <a:cubicBezTo>
                        <a:pt x="37" y="317"/>
                        <a:pt x="55" y="339"/>
                        <a:pt x="80" y="344"/>
                      </a:cubicBezTo>
                      <a:cubicBezTo>
                        <a:pt x="80" y="359"/>
                        <a:pt x="80" y="359"/>
                        <a:pt x="80" y="359"/>
                      </a:cubicBezTo>
                      <a:cubicBezTo>
                        <a:pt x="80" y="377"/>
                        <a:pt x="94" y="392"/>
                        <a:pt x="111" y="392"/>
                      </a:cubicBezTo>
                      <a:cubicBezTo>
                        <a:pt x="116" y="392"/>
                        <a:pt x="116" y="392"/>
                        <a:pt x="116" y="392"/>
                      </a:cubicBezTo>
                      <a:cubicBezTo>
                        <a:pt x="133" y="392"/>
                        <a:pt x="147" y="377"/>
                        <a:pt x="147" y="359"/>
                      </a:cubicBezTo>
                      <a:cubicBezTo>
                        <a:pt x="147" y="346"/>
                        <a:pt x="147" y="346"/>
                        <a:pt x="147" y="346"/>
                      </a:cubicBezTo>
                      <a:cubicBezTo>
                        <a:pt x="245" y="346"/>
                        <a:pt x="245" y="346"/>
                        <a:pt x="245" y="346"/>
                      </a:cubicBezTo>
                      <a:cubicBezTo>
                        <a:pt x="245" y="359"/>
                        <a:pt x="245" y="359"/>
                        <a:pt x="245" y="359"/>
                      </a:cubicBezTo>
                      <a:cubicBezTo>
                        <a:pt x="245" y="377"/>
                        <a:pt x="259" y="392"/>
                        <a:pt x="276" y="392"/>
                      </a:cubicBezTo>
                      <a:cubicBezTo>
                        <a:pt x="281" y="392"/>
                        <a:pt x="281" y="392"/>
                        <a:pt x="281" y="392"/>
                      </a:cubicBezTo>
                      <a:cubicBezTo>
                        <a:pt x="298" y="392"/>
                        <a:pt x="311" y="377"/>
                        <a:pt x="311" y="359"/>
                      </a:cubicBezTo>
                      <a:cubicBezTo>
                        <a:pt x="311" y="344"/>
                        <a:pt x="311" y="344"/>
                        <a:pt x="311" y="344"/>
                      </a:cubicBezTo>
                      <a:cubicBezTo>
                        <a:pt x="336" y="339"/>
                        <a:pt x="355" y="317"/>
                        <a:pt x="355" y="291"/>
                      </a:cubicBezTo>
                      <a:cubicBezTo>
                        <a:pt x="355" y="168"/>
                        <a:pt x="355" y="168"/>
                        <a:pt x="355" y="168"/>
                      </a:cubicBezTo>
                      <a:cubicBezTo>
                        <a:pt x="369" y="168"/>
                        <a:pt x="369" y="168"/>
                        <a:pt x="369" y="168"/>
                      </a:cubicBezTo>
                      <a:cubicBezTo>
                        <a:pt x="381" y="168"/>
                        <a:pt x="392" y="157"/>
                        <a:pt x="392" y="145"/>
                      </a:cubicBezTo>
                      <a:cubicBezTo>
                        <a:pt x="392" y="70"/>
                        <a:pt x="392" y="70"/>
                        <a:pt x="392" y="70"/>
                      </a:cubicBezTo>
                      <a:cubicBezTo>
                        <a:pt x="392" y="57"/>
                        <a:pt x="381" y="47"/>
                        <a:pt x="369" y="47"/>
                      </a:cubicBezTo>
                      <a:close/>
                      <a:moveTo>
                        <a:pt x="37" y="151"/>
                      </a:moveTo>
                      <a:cubicBezTo>
                        <a:pt x="23" y="151"/>
                        <a:pt x="23" y="151"/>
                        <a:pt x="23" y="151"/>
                      </a:cubicBezTo>
                      <a:cubicBezTo>
                        <a:pt x="23" y="151"/>
                        <a:pt x="23" y="151"/>
                        <a:pt x="23" y="151"/>
                      </a:cubicBezTo>
                      <a:cubicBezTo>
                        <a:pt x="19" y="151"/>
                        <a:pt x="16" y="148"/>
                        <a:pt x="16" y="145"/>
                      </a:cubicBezTo>
                      <a:cubicBezTo>
                        <a:pt x="16" y="70"/>
                        <a:pt x="16" y="70"/>
                        <a:pt x="16" y="70"/>
                      </a:cubicBezTo>
                      <a:cubicBezTo>
                        <a:pt x="16" y="66"/>
                        <a:pt x="19" y="63"/>
                        <a:pt x="23" y="63"/>
                      </a:cubicBezTo>
                      <a:cubicBezTo>
                        <a:pt x="37" y="63"/>
                        <a:pt x="37" y="63"/>
                        <a:pt x="37" y="63"/>
                      </a:cubicBezTo>
                      <a:lnTo>
                        <a:pt x="37" y="151"/>
                      </a:lnTo>
                      <a:close/>
                      <a:moveTo>
                        <a:pt x="53" y="88"/>
                      </a:moveTo>
                      <a:cubicBezTo>
                        <a:pt x="186" y="88"/>
                        <a:pt x="186" y="88"/>
                        <a:pt x="186" y="88"/>
                      </a:cubicBezTo>
                      <a:cubicBezTo>
                        <a:pt x="186" y="213"/>
                        <a:pt x="186" y="213"/>
                        <a:pt x="186" y="213"/>
                      </a:cubicBezTo>
                      <a:cubicBezTo>
                        <a:pt x="163" y="213"/>
                        <a:pt x="163" y="213"/>
                        <a:pt x="163" y="213"/>
                      </a:cubicBezTo>
                      <a:cubicBezTo>
                        <a:pt x="102" y="152"/>
                        <a:pt x="102" y="152"/>
                        <a:pt x="102" y="152"/>
                      </a:cubicBezTo>
                      <a:cubicBezTo>
                        <a:pt x="99" y="150"/>
                        <a:pt x="95" y="150"/>
                        <a:pt x="93" y="152"/>
                      </a:cubicBezTo>
                      <a:cubicBezTo>
                        <a:pt x="90" y="155"/>
                        <a:pt x="90" y="159"/>
                        <a:pt x="93" y="161"/>
                      </a:cubicBezTo>
                      <a:cubicBezTo>
                        <a:pt x="145" y="213"/>
                        <a:pt x="145" y="213"/>
                        <a:pt x="145" y="213"/>
                      </a:cubicBezTo>
                      <a:cubicBezTo>
                        <a:pt x="53" y="213"/>
                        <a:pt x="53" y="213"/>
                        <a:pt x="53" y="213"/>
                      </a:cubicBezTo>
                      <a:lnTo>
                        <a:pt x="53" y="88"/>
                      </a:lnTo>
                      <a:close/>
                      <a:moveTo>
                        <a:pt x="130" y="359"/>
                      </a:moveTo>
                      <a:cubicBezTo>
                        <a:pt x="130" y="359"/>
                        <a:pt x="130" y="359"/>
                        <a:pt x="130" y="359"/>
                      </a:cubicBezTo>
                      <a:cubicBezTo>
                        <a:pt x="130" y="368"/>
                        <a:pt x="124" y="375"/>
                        <a:pt x="116" y="375"/>
                      </a:cubicBezTo>
                      <a:cubicBezTo>
                        <a:pt x="111" y="375"/>
                        <a:pt x="111" y="375"/>
                        <a:pt x="111" y="375"/>
                      </a:cubicBezTo>
                      <a:cubicBezTo>
                        <a:pt x="103" y="375"/>
                        <a:pt x="97" y="368"/>
                        <a:pt x="97" y="359"/>
                      </a:cubicBezTo>
                      <a:cubicBezTo>
                        <a:pt x="97" y="346"/>
                        <a:pt x="97" y="346"/>
                        <a:pt x="97" y="346"/>
                      </a:cubicBezTo>
                      <a:cubicBezTo>
                        <a:pt x="130" y="346"/>
                        <a:pt x="130" y="346"/>
                        <a:pt x="130" y="346"/>
                      </a:cubicBezTo>
                      <a:lnTo>
                        <a:pt x="130" y="359"/>
                      </a:lnTo>
                      <a:close/>
                      <a:moveTo>
                        <a:pt x="295" y="359"/>
                      </a:moveTo>
                      <a:cubicBezTo>
                        <a:pt x="295" y="368"/>
                        <a:pt x="288" y="375"/>
                        <a:pt x="281" y="375"/>
                      </a:cubicBezTo>
                      <a:cubicBezTo>
                        <a:pt x="276" y="375"/>
                        <a:pt x="276" y="375"/>
                        <a:pt x="276" y="375"/>
                      </a:cubicBezTo>
                      <a:cubicBezTo>
                        <a:pt x="268" y="375"/>
                        <a:pt x="261" y="368"/>
                        <a:pt x="261" y="359"/>
                      </a:cubicBezTo>
                      <a:cubicBezTo>
                        <a:pt x="261" y="346"/>
                        <a:pt x="261" y="346"/>
                        <a:pt x="261" y="346"/>
                      </a:cubicBezTo>
                      <a:cubicBezTo>
                        <a:pt x="295" y="346"/>
                        <a:pt x="295" y="346"/>
                        <a:pt x="295" y="346"/>
                      </a:cubicBezTo>
                      <a:lnTo>
                        <a:pt x="295" y="359"/>
                      </a:lnTo>
                      <a:close/>
                      <a:moveTo>
                        <a:pt x="338" y="291"/>
                      </a:moveTo>
                      <a:cubicBezTo>
                        <a:pt x="338" y="312"/>
                        <a:pt x="321" y="329"/>
                        <a:pt x="300" y="329"/>
                      </a:cubicBezTo>
                      <a:cubicBezTo>
                        <a:pt x="91" y="329"/>
                        <a:pt x="91" y="329"/>
                        <a:pt x="91" y="329"/>
                      </a:cubicBezTo>
                      <a:cubicBezTo>
                        <a:pt x="70" y="329"/>
                        <a:pt x="53" y="312"/>
                        <a:pt x="53" y="291"/>
                      </a:cubicBezTo>
                      <a:cubicBezTo>
                        <a:pt x="53" y="230"/>
                        <a:pt x="53" y="230"/>
                        <a:pt x="53" y="230"/>
                      </a:cubicBezTo>
                      <a:cubicBezTo>
                        <a:pt x="338" y="230"/>
                        <a:pt x="338" y="230"/>
                        <a:pt x="338" y="230"/>
                      </a:cubicBezTo>
                      <a:lnTo>
                        <a:pt x="338" y="291"/>
                      </a:lnTo>
                      <a:close/>
                      <a:moveTo>
                        <a:pt x="338" y="213"/>
                      </a:moveTo>
                      <a:cubicBezTo>
                        <a:pt x="316" y="213"/>
                        <a:pt x="316" y="213"/>
                        <a:pt x="316" y="213"/>
                      </a:cubicBezTo>
                      <a:cubicBezTo>
                        <a:pt x="254" y="152"/>
                        <a:pt x="254" y="152"/>
                        <a:pt x="254" y="152"/>
                      </a:cubicBezTo>
                      <a:cubicBezTo>
                        <a:pt x="252" y="150"/>
                        <a:pt x="248" y="150"/>
                        <a:pt x="245" y="152"/>
                      </a:cubicBezTo>
                      <a:cubicBezTo>
                        <a:pt x="243" y="155"/>
                        <a:pt x="243" y="159"/>
                        <a:pt x="245" y="161"/>
                      </a:cubicBezTo>
                      <a:cubicBezTo>
                        <a:pt x="297" y="213"/>
                        <a:pt x="297" y="213"/>
                        <a:pt x="297" y="213"/>
                      </a:cubicBezTo>
                      <a:cubicBezTo>
                        <a:pt x="203" y="213"/>
                        <a:pt x="203" y="213"/>
                        <a:pt x="203" y="213"/>
                      </a:cubicBezTo>
                      <a:cubicBezTo>
                        <a:pt x="203" y="88"/>
                        <a:pt x="203" y="88"/>
                        <a:pt x="203" y="88"/>
                      </a:cubicBezTo>
                      <a:cubicBezTo>
                        <a:pt x="338" y="88"/>
                        <a:pt x="338" y="88"/>
                        <a:pt x="338" y="88"/>
                      </a:cubicBezTo>
                      <a:lnTo>
                        <a:pt x="338" y="213"/>
                      </a:lnTo>
                      <a:close/>
                      <a:moveTo>
                        <a:pt x="338" y="71"/>
                      </a:moveTo>
                      <a:cubicBezTo>
                        <a:pt x="53" y="71"/>
                        <a:pt x="53" y="71"/>
                        <a:pt x="53" y="71"/>
                      </a:cubicBezTo>
                      <a:cubicBezTo>
                        <a:pt x="53" y="54"/>
                        <a:pt x="53" y="54"/>
                        <a:pt x="53" y="54"/>
                      </a:cubicBezTo>
                      <a:cubicBezTo>
                        <a:pt x="53" y="34"/>
                        <a:pt x="70" y="17"/>
                        <a:pt x="91" y="17"/>
                      </a:cubicBezTo>
                      <a:cubicBezTo>
                        <a:pt x="300" y="17"/>
                        <a:pt x="300" y="17"/>
                        <a:pt x="300" y="17"/>
                      </a:cubicBezTo>
                      <a:cubicBezTo>
                        <a:pt x="321" y="17"/>
                        <a:pt x="338" y="34"/>
                        <a:pt x="338" y="54"/>
                      </a:cubicBezTo>
                      <a:lnTo>
                        <a:pt x="338" y="71"/>
                      </a:lnTo>
                      <a:close/>
                      <a:moveTo>
                        <a:pt x="375" y="145"/>
                      </a:moveTo>
                      <a:cubicBezTo>
                        <a:pt x="375" y="148"/>
                        <a:pt x="372" y="151"/>
                        <a:pt x="369" y="151"/>
                      </a:cubicBezTo>
                      <a:cubicBezTo>
                        <a:pt x="355" y="151"/>
                        <a:pt x="355" y="151"/>
                        <a:pt x="355" y="151"/>
                      </a:cubicBezTo>
                      <a:cubicBezTo>
                        <a:pt x="355" y="63"/>
                        <a:pt x="355" y="63"/>
                        <a:pt x="355" y="63"/>
                      </a:cubicBezTo>
                      <a:cubicBezTo>
                        <a:pt x="369" y="63"/>
                        <a:pt x="369" y="63"/>
                        <a:pt x="369" y="63"/>
                      </a:cubicBezTo>
                      <a:cubicBezTo>
                        <a:pt x="372" y="63"/>
                        <a:pt x="375" y="66"/>
                        <a:pt x="375" y="70"/>
                      </a:cubicBezTo>
                      <a:lnTo>
                        <a:pt x="375" y="1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A101EFD1-0534-4D9D-AA71-6F96FA03D621}"/>
                </a:ext>
              </a:extLst>
            </p:cNvPr>
            <p:cNvGrpSpPr/>
            <p:nvPr/>
          </p:nvGrpSpPr>
          <p:grpSpPr>
            <a:xfrm>
              <a:off x="2024926" y="6313512"/>
              <a:ext cx="3643118" cy="1103213"/>
              <a:chOff x="2073223" y="5134690"/>
              <a:chExt cx="3643118" cy="1103213"/>
            </a:xfrm>
          </p:grpSpPr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9ECCFA8-3776-4217-94A2-ED495757DC0F}"/>
                  </a:ext>
                </a:extLst>
              </p:cNvPr>
              <p:cNvSpPr txBox="1"/>
              <p:nvPr/>
            </p:nvSpPr>
            <p:spPr>
              <a:xfrm>
                <a:off x="2092478" y="5134690"/>
                <a:ext cx="11224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/>
                  <a:t>버스 이용시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C256023-FE2B-44A6-BA94-2BE43D41733D}"/>
                  </a:ext>
                </a:extLst>
              </p:cNvPr>
              <p:cNvSpPr txBox="1"/>
              <p:nvPr/>
            </p:nvSpPr>
            <p:spPr>
              <a:xfrm>
                <a:off x="2073223" y="5406906"/>
                <a:ext cx="36431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[</a:t>
                </a:r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가산디지털단지 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6</a:t>
                </a:r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번 출구 기준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]</a:t>
                </a:r>
              </a:p>
              <a:p>
                <a:endPara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▪ 일반버스 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75</a:t>
                </a:r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번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-&gt;</a:t>
                </a:r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정거장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: </a:t>
                </a:r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구로세관</a:t>
                </a:r>
                <a:endPara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▪ 마을버스 금천 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05</a:t>
                </a:r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번 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-&gt; </a:t>
                </a:r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정거장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: </a:t>
                </a:r>
                <a:r>
                  <a:rPr lang="ko-KR" alt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에이스테세라타워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</a:p>
            </p:txBody>
          </p:sp>
        </p:grp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BF334733-9F51-42A4-A5AD-3B101F6C3444}"/>
              </a:ext>
            </a:extLst>
          </p:cNvPr>
          <p:cNvGrpSpPr/>
          <p:nvPr/>
        </p:nvGrpSpPr>
        <p:grpSpPr>
          <a:xfrm>
            <a:off x="931548" y="7381259"/>
            <a:ext cx="4755750" cy="918958"/>
            <a:chOff x="931548" y="7381259"/>
            <a:chExt cx="4755750" cy="918958"/>
          </a:xfrm>
        </p:grpSpPr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7175A503-157C-4DFE-878F-D72529B7E150}"/>
                </a:ext>
              </a:extLst>
            </p:cNvPr>
            <p:cNvGrpSpPr/>
            <p:nvPr/>
          </p:nvGrpSpPr>
          <p:grpSpPr>
            <a:xfrm>
              <a:off x="931548" y="7381259"/>
              <a:ext cx="902521" cy="902521"/>
              <a:chOff x="931548" y="6844170"/>
              <a:chExt cx="902521" cy="902521"/>
            </a:xfrm>
          </p:grpSpPr>
          <p:sp>
            <p:nvSpPr>
              <p:cNvPr id="79" name="타원 78">
                <a:extLst>
                  <a:ext uri="{FF2B5EF4-FFF2-40B4-BE49-F238E27FC236}">
                    <a16:creationId xmlns:a16="http://schemas.microsoft.com/office/drawing/2014/main" id="{BCC1EC12-7B30-47F7-B88B-C32C31C72D14}"/>
                  </a:ext>
                </a:extLst>
              </p:cNvPr>
              <p:cNvSpPr/>
              <p:nvPr/>
            </p:nvSpPr>
            <p:spPr>
              <a:xfrm>
                <a:off x="931548" y="6844170"/>
                <a:ext cx="902521" cy="90252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b="1"/>
              </a:p>
            </p:txBody>
          </p:sp>
          <p:grpSp>
            <p:nvGrpSpPr>
              <p:cNvPr id="47" name="그룹 46">
                <a:extLst>
                  <a:ext uri="{FF2B5EF4-FFF2-40B4-BE49-F238E27FC236}">
                    <a16:creationId xmlns:a16="http://schemas.microsoft.com/office/drawing/2014/main" id="{A05EEBF8-91C9-46A7-93A1-35A098A3EBA8}"/>
                  </a:ext>
                </a:extLst>
              </p:cNvPr>
              <p:cNvGrpSpPr/>
              <p:nvPr/>
            </p:nvGrpSpPr>
            <p:grpSpPr>
              <a:xfrm>
                <a:off x="1121013" y="7114488"/>
                <a:ext cx="525130" cy="358228"/>
                <a:chOff x="3287713" y="4462463"/>
                <a:chExt cx="1638300" cy="1117600"/>
              </a:xfrm>
              <a:solidFill>
                <a:schemeClr val="bg1"/>
              </a:solidFill>
            </p:grpSpPr>
            <p:sp>
              <p:nvSpPr>
                <p:cNvPr id="39" name="Freeform 23">
                  <a:extLst>
                    <a:ext uri="{FF2B5EF4-FFF2-40B4-BE49-F238E27FC236}">
                      <a16:creationId xmlns:a16="http://schemas.microsoft.com/office/drawing/2014/main" id="{5460BC72-B947-42D5-986D-C8E04086F37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67113" y="5008563"/>
                  <a:ext cx="242888" cy="244475"/>
                </a:xfrm>
                <a:custGeom>
                  <a:avLst/>
                  <a:gdLst>
                    <a:gd name="T0" fmla="*/ 37 w 73"/>
                    <a:gd name="T1" fmla="*/ 73 h 73"/>
                    <a:gd name="T2" fmla="*/ 73 w 73"/>
                    <a:gd name="T3" fmla="*/ 37 h 73"/>
                    <a:gd name="T4" fmla="*/ 37 w 73"/>
                    <a:gd name="T5" fmla="*/ 0 h 73"/>
                    <a:gd name="T6" fmla="*/ 0 w 73"/>
                    <a:gd name="T7" fmla="*/ 37 h 73"/>
                    <a:gd name="T8" fmla="*/ 37 w 73"/>
                    <a:gd name="T9" fmla="*/ 73 h 73"/>
                    <a:gd name="T10" fmla="*/ 37 w 73"/>
                    <a:gd name="T11" fmla="*/ 16 h 73"/>
                    <a:gd name="T12" fmla="*/ 57 w 73"/>
                    <a:gd name="T13" fmla="*/ 37 h 73"/>
                    <a:gd name="T14" fmla="*/ 37 w 73"/>
                    <a:gd name="T15" fmla="*/ 57 h 73"/>
                    <a:gd name="T16" fmla="*/ 16 w 73"/>
                    <a:gd name="T17" fmla="*/ 37 h 73"/>
                    <a:gd name="T18" fmla="*/ 37 w 73"/>
                    <a:gd name="T19" fmla="*/ 1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3" h="73">
                      <a:moveTo>
                        <a:pt x="37" y="73"/>
                      </a:moveTo>
                      <a:cubicBezTo>
                        <a:pt x="57" y="73"/>
                        <a:pt x="73" y="57"/>
                        <a:pt x="73" y="37"/>
                      </a:cubicBezTo>
                      <a:cubicBezTo>
                        <a:pt x="73" y="16"/>
                        <a:pt x="57" y="0"/>
                        <a:pt x="37" y="0"/>
                      </a:cubicBezTo>
                      <a:cubicBezTo>
                        <a:pt x="16" y="0"/>
                        <a:pt x="0" y="16"/>
                        <a:pt x="0" y="37"/>
                      </a:cubicBezTo>
                      <a:cubicBezTo>
                        <a:pt x="0" y="57"/>
                        <a:pt x="16" y="73"/>
                        <a:pt x="37" y="73"/>
                      </a:cubicBezTo>
                      <a:close/>
                      <a:moveTo>
                        <a:pt x="37" y="16"/>
                      </a:moveTo>
                      <a:cubicBezTo>
                        <a:pt x="48" y="16"/>
                        <a:pt x="57" y="25"/>
                        <a:pt x="57" y="37"/>
                      </a:cubicBezTo>
                      <a:cubicBezTo>
                        <a:pt x="57" y="48"/>
                        <a:pt x="48" y="57"/>
                        <a:pt x="37" y="57"/>
                      </a:cubicBezTo>
                      <a:cubicBezTo>
                        <a:pt x="25" y="57"/>
                        <a:pt x="16" y="48"/>
                        <a:pt x="16" y="37"/>
                      </a:cubicBezTo>
                      <a:cubicBezTo>
                        <a:pt x="16" y="25"/>
                        <a:pt x="25" y="16"/>
                        <a:pt x="37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0" name="Freeform 24">
                  <a:extLst>
                    <a:ext uri="{FF2B5EF4-FFF2-40B4-BE49-F238E27FC236}">
                      <a16:creationId xmlns:a16="http://schemas.microsoft.com/office/drawing/2014/main" id="{20DAB5A9-A0E1-4B23-BD1C-9FE61F2771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05313" y="5008563"/>
                  <a:ext cx="244475" cy="244475"/>
                </a:xfrm>
                <a:custGeom>
                  <a:avLst/>
                  <a:gdLst>
                    <a:gd name="T0" fmla="*/ 37 w 74"/>
                    <a:gd name="T1" fmla="*/ 73 h 73"/>
                    <a:gd name="T2" fmla="*/ 74 w 74"/>
                    <a:gd name="T3" fmla="*/ 37 h 73"/>
                    <a:gd name="T4" fmla="*/ 37 w 74"/>
                    <a:gd name="T5" fmla="*/ 0 h 73"/>
                    <a:gd name="T6" fmla="*/ 0 w 74"/>
                    <a:gd name="T7" fmla="*/ 37 h 73"/>
                    <a:gd name="T8" fmla="*/ 37 w 74"/>
                    <a:gd name="T9" fmla="*/ 73 h 73"/>
                    <a:gd name="T10" fmla="*/ 37 w 74"/>
                    <a:gd name="T11" fmla="*/ 16 h 73"/>
                    <a:gd name="T12" fmla="*/ 57 w 74"/>
                    <a:gd name="T13" fmla="*/ 37 h 73"/>
                    <a:gd name="T14" fmla="*/ 37 w 74"/>
                    <a:gd name="T15" fmla="*/ 57 h 73"/>
                    <a:gd name="T16" fmla="*/ 17 w 74"/>
                    <a:gd name="T17" fmla="*/ 37 h 73"/>
                    <a:gd name="T18" fmla="*/ 37 w 74"/>
                    <a:gd name="T19" fmla="*/ 1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4" h="73">
                      <a:moveTo>
                        <a:pt x="37" y="73"/>
                      </a:moveTo>
                      <a:cubicBezTo>
                        <a:pt x="57" y="73"/>
                        <a:pt x="74" y="57"/>
                        <a:pt x="74" y="37"/>
                      </a:cubicBezTo>
                      <a:cubicBezTo>
                        <a:pt x="74" y="16"/>
                        <a:pt x="57" y="0"/>
                        <a:pt x="37" y="0"/>
                      </a:cubicBezTo>
                      <a:cubicBezTo>
                        <a:pt x="17" y="0"/>
                        <a:pt x="0" y="16"/>
                        <a:pt x="0" y="37"/>
                      </a:cubicBezTo>
                      <a:cubicBezTo>
                        <a:pt x="0" y="57"/>
                        <a:pt x="17" y="73"/>
                        <a:pt x="37" y="73"/>
                      </a:cubicBezTo>
                      <a:close/>
                      <a:moveTo>
                        <a:pt x="37" y="16"/>
                      </a:moveTo>
                      <a:cubicBezTo>
                        <a:pt x="48" y="16"/>
                        <a:pt x="57" y="25"/>
                        <a:pt x="57" y="37"/>
                      </a:cubicBezTo>
                      <a:cubicBezTo>
                        <a:pt x="57" y="48"/>
                        <a:pt x="48" y="57"/>
                        <a:pt x="37" y="57"/>
                      </a:cubicBezTo>
                      <a:cubicBezTo>
                        <a:pt x="26" y="57"/>
                        <a:pt x="17" y="48"/>
                        <a:pt x="17" y="37"/>
                      </a:cubicBezTo>
                      <a:cubicBezTo>
                        <a:pt x="17" y="25"/>
                        <a:pt x="26" y="16"/>
                        <a:pt x="37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1" name="Freeform 25">
                  <a:extLst>
                    <a:ext uri="{FF2B5EF4-FFF2-40B4-BE49-F238E27FC236}">
                      <a16:creationId xmlns:a16="http://schemas.microsoft.com/office/drawing/2014/main" id="{ED738FD4-0026-4160-8549-9F65F9862A3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287713" y="4462463"/>
                  <a:ext cx="1638300" cy="1117600"/>
                </a:xfrm>
                <a:custGeom>
                  <a:avLst/>
                  <a:gdLst>
                    <a:gd name="T0" fmla="*/ 485 w 493"/>
                    <a:gd name="T1" fmla="*/ 76 h 334"/>
                    <a:gd name="T2" fmla="*/ 469 w 493"/>
                    <a:gd name="T3" fmla="*/ 68 h 334"/>
                    <a:gd name="T4" fmla="*/ 404 w 493"/>
                    <a:gd name="T5" fmla="*/ 91 h 334"/>
                    <a:gd name="T6" fmla="*/ 353 w 493"/>
                    <a:gd name="T7" fmla="*/ 0 h 334"/>
                    <a:gd name="T8" fmla="*/ 109 w 493"/>
                    <a:gd name="T9" fmla="*/ 22 h 334"/>
                    <a:gd name="T10" fmla="*/ 82 w 493"/>
                    <a:gd name="T11" fmla="*/ 86 h 334"/>
                    <a:gd name="T12" fmla="*/ 21 w 493"/>
                    <a:gd name="T13" fmla="*/ 67 h 334"/>
                    <a:gd name="T14" fmla="*/ 1 w 493"/>
                    <a:gd name="T15" fmla="*/ 98 h 334"/>
                    <a:gd name="T16" fmla="*/ 10 w 493"/>
                    <a:gd name="T17" fmla="*/ 115 h 334"/>
                    <a:gd name="T18" fmla="*/ 68 w 493"/>
                    <a:gd name="T19" fmla="*/ 123 h 334"/>
                    <a:gd name="T20" fmla="*/ 81 w 493"/>
                    <a:gd name="T21" fmla="*/ 119 h 334"/>
                    <a:gd name="T22" fmla="*/ 76 w 493"/>
                    <a:gd name="T23" fmla="*/ 130 h 334"/>
                    <a:gd name="T24" fmla="*/ 52 w 493"/>
                    <a:gd name="T25" fmla="*/ 297 h 334"/>
                    <a:gd name="T26" fmla="*/ 97 w 493"/>
                    <a:gd name="T27" fmla="*/ 334 h 334"/>
                    <a:gd name="T28" fmla="*/ 133 w 493"/>
                    <a:gd name="T29" fmla="*/ 277 h 334"/>
                    <a:gd name="T30" fmla="*/ 361 w 493"/>
                    <a:gd name="T31" fmla="*/ 297 h 334"/>
                    <a:gd name="T32" fmla="*/ 407 w 493"/>
                    <a:gd name="T33" fmla="*/ 334 h 334"/>
                    <a:gd name="T34" fmla="*/ 442 w 493"/>
                    <a:gd name="T35" fmla="*/ 155 h 334"/>
                    <a:gd name="T36" fmla="*/ 416 w 493"/>
                    <a:gd name="T37" fmla="*/ 130 h 334"/>
                    <a:gd name="T38" fmla="*/ 422 w 493"/>
                    <a:gd name="T39" fmla="*/ 124 h 334"/>
                    <a:gd name="T40" fmla="*/ 483 w 493"/>
                    <a:gd name="T41" fmla="*/ 115 h 334"/>
                    <a:gd name="T42" fmla="*/ 491 w 493"/>
                    <a:gd name="T43" fmla="*/ 108 h 334"/>
                    <a:gd name="T44" fmla="*/ 72 w 493"/>
                    <a:gd name="T45" fmla="*/ 110 h 334"/>
                    <a:gd name="T46" fmla="*/ 71 w 493"/>
                    <a:gd name="T47" fmla="*/ 111 h 334"/>
                    <a:gd name="T48" fmla="*/ 71 w 493"/>
                    <a:gd name="T49" fmla="*/ 111 h 334"/>
                    <a:gd name="T50" fmla="*/ 14 w 493"/>
                    <a:gd name="T51" fmla="*/ 102 h 334"/>
                    <a:gd name="T52" fmla="*/ 21 w 493"/>
                    <a:gd name="T53" fmla="*/ 80 h 334"/>
                    <a:gd name="T54" fmla="*/ 78 w 493"/>
                    <a:gd name="T55" fmla="*/ 98 h 334"/>
                    <a:gd name="T56" fmla="*/ 72 w 493"/>
                    <a:gd name="T57" fmla="*/ 110 h 334"/>
                    <a:gd name="T58" fmla="*/ 141 w 493"/>
                    <a:gd name="T59" fmla="*/ 17 h 334"/>
                    <a:gd name="T60" fmla="*/ 369 w 493"/>
                    <a:gd name="T61" fmla="*/ 27 h 334"/>
                    <a:gd name="T62" fmla="*/ 95 w 493"/>
                    <a:gd name="T63" fmla="*/ 130 h 334"/>
                    <a:gd name="T64" fmla="*/ 117 w 493"/>
                    <a:gd name="T65" fmla="*/ 297 h 334"/>
                    <a:gd name="T66" fmla="*/ 87 w 493"/>
                    <a:gd name="T67" fmla="*/ 317 h 334"/>
                    <a:gd name="T68" fmla="*/ 68 w 493"/>
                    <a:gd name="T69" fmla="*/ 276 h 334"/>
                    <a:gd name="T70" fmla="*/ 117 w 493"/>
                    <a:gd name="T71" fmla="*/ 277 h 334"/>
                    <a:gd name="T72" fmla="*/ 312 w 493"/>
                    <a:gd name="T73" fmla="*/ 260 h 334"/>
                    <a:gd name="T74" fmla="*/ 182 w 493"/>
                    <a:gd name="T75" fmla="*/ 228 h 334"/>
                    <a:gd name="T76" fmla="*/ 312 w 493"/>
                    <a:gd name="T77" fmla="*/ 260 h 334"/>
                    <a:gd name="T78" fmla="*/ 406 w 493"/>
                    <a:gd name="T79" fmla="*/ 317 h 334"/>
                    <a:gd name="T80" fmla="*/ 377 w 493"/>
                    <a:gd name="T81" fmla="*/ 297 h 334"/>
                    <a:gd name="T82" fmla="*/ 420 w 493"/>
                    <a:gd name="T83" fmla="*/ 277 h 334"/>
                    <a:gd name="T84" fmla="*/ 426 w 493"/>
                    <a:gd name="T85" fmla="*/ 297 h 334"/>
                    <a:gd name="T86" fmla="*/ 426 w 493"/>
                    <a:gd name="T87" fmla="*/ 155 h 334"/>
                    <a:gd name="T88" fmla="*/ 420 w 493"/>
                    <a:gd name="T89" fmla="*/ 260 h 334"/>
                    <a:gd name="T90" fmla="*/ 328 w 493"/>
                    <a:gd name="T91" fmla="*/ 220 h 334"/>
                    <a:gd name="T92" fmla="*/ 174 w 493"/>
                    <a:gd name="T93" fmla="*/ 212 h 334"/>
                    <a:gd name="T94" fmla="*/ 165 w 493"/>
                    <a:gd name="T95" fmla="*/ 260 h 334"/>
                    <a:gd name="T96" fmla="*/ 68 w 493"/>
                    <a:gd name="T97" fmla="*/ 257 h 334"/>
                    <a:gd name="T98" fmla="*/ 76 w 493"/>
                    <a:gd name="T99" fmla="*/ 147 h 334"/>
                    <a:gd name="T100" fmla="*/ 480 w 493"/>
                    <a:gd name="T101" fmla="*/ 103 h 334"/>
                    <a:gd name="T102" fmla="*/ 423 w 493"/>
                    <a:gd name="T103" fmla="*/ 111 h 334"/>
                    <a:gd name="T104" fmla="*/ 422 w 493"/>
                    <a:gd name="T105" fmla="*/ 111 h 334"/>
                    <a:gd name="T106" fmla="*/ 415 w 493"/>
                    <a:gd name="T107" fmla="*/ 99 h 334"/>
                    <a:gd name="T108" fmla="*/ 472 w 493"/>
                    <a:gd name="T109" fmla="*/ 80 h 334"/>
                    <a:gd name="T110" fmla="*/ 473 w 493"/>
                    <a:gd name="T111" fmla="*/ 80 h 334"/>
                    <a:gd name="T112" fmla="*/ 480 w 493"/>
                    <a:gd name="T113" fmla="*/ 103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93" h="334">
                      <a:moveTo>
                        <a:pt x="492" y="98"/>
                      </a:moveTo>
                      <a:cubicBezTo>
                        <a:pt x="492" y="98"/>
                        <a:pt x="492" y="98"/>
                        <a:pt x="485" y="76"/>
                      </a:cubicBezTo>
                      <a:cubicBezTo>
                        <a:pt x="483" y="71"/>
                        <a:pt x="478" y="67"/>
                        <a:pt x="473" y="67"/>
                      </a:cubicBezTo>
                      <a:cubicBezTo>
                        <a:pt x="471" y="67"/>
                        <a:pt x="470" y="67"/>
                        <a:pt x="469" y="68"/>
                      </a:cubicBezTo>
                      <a:cubicBezTo>
                        <a:pt x="469" y="68"/>
                        <a:pt x="469" y="68"/>
                        <a:pt x="411" y="86"/>
                      </a:cubicBezTo>
                      <a:cubicBezTo>
                        <a:pt x="408" y="87"/>
                        <a:pt x="406" y="89"/>
                        <a:pt x="404" y="91"/>
                      </a:cubicBezTo>
                      <a:cubicBezTo>
                        <a:pt x="385" y="22"/>
                        <a:pt x="385" y="22"/>
                        <a:pt x="385" y="22"/>
                      </a:cubicBezTo>
                      <a:cubicBezTo>
                        <a:pt x="380" y="10"/>
                        <a:pt x="366" y="0"/>
                        <a:pt x="353" y="0"/>
                      </a:cubicBezTo>
                      <a:cubicBezTo>
                        <a:pt x="141" y="0"/>
                        <a:pt x="141" y="0"/>
                        <a:pt x="141" y="0"/>
                      </a:cubicBezTo>
                      <a:cubicBezTo>
                        <a:pt x="128" y="0"/>
                        <a:pt x="113" y="10"/>
                        <a:pt x="109" y="22"/>
                      </a:cubicBezTo>
                      <a:cubicBezTo>
                        <a:pt x="100" y="53"/>
                        <a:pt x="94" y="76"/>
                        <a:pt x="89" y="91"/>
                      </a:cubicBezTo>
                      <a:cubicBezTo>
                        <a:pt x="88" y="89"/>
                        <a:pt x="85" y="87"/>
                        <a:pt x="82" y="86"/>
                      </a:cubicBezTo>
                      <a:cubicBezTo>
                        <a:pt x="82" y="86"/>
                        <a:pt x="82" y="86"/>
                        <a:pt x="25" y="68"/>
                      </a:cubicBezTo>
                      <a:cubicBezTo>
                        <a:pt x="24" y="67"/>
                        <a:pt x="22" y="67"/>
                        <a:pt x="21" y="67"/>
                      </a:cubicBezTo>
                      <a:cubicBezTo>
                        <a:pt x="15" y="67"/>
                        <a:pt x="10" y="71"/>
                        <a:pt x="9" y="76"/>
                      </a:cubicBezTo>
                      <a:cubicBezTo>
                        <a:pt x="9" y="76"/>
                        <a:pt x="9" y="76"/>
                        <a:pt x="1" y="98"/>
                      </a:cubicBezTo>
                      <a:cubicBezTo>
                        <a:pt x="0" y="102"/>
                        <a:pt x="1" y="105"/>
                        <a:pt x="2" y="108"/>
                      </a:cubicBezTo>
                      <a:cubicBezTo>
                        <a:pt x="4" y="111"/>
                        <a:pt x="7" y="114"/>
                        <a:pt x="10" y="115"/>
                      </a:cubicBezTo>
                      <a:cubicBezTo>
                        <a:pt x="10" y="115"/>
                        <a:pt x="10" y="115"/>
                        <a:pt x="10" y="115"/>
                      </a:cubicBezTo>
                      <a:cubicBezTo>
                        <a:pt x="10" y="115"/>
                        <a:pt x="10" y="115"/>
                        <a:pt x="68" y="123"/>
                      </a:cubicBezTo>
                      <a:cubicBezTo>
                        <a:pt x="69" y="124"/>
                        <a:pt x="70" y="124"/>
                        <a:pt x="71" y="124"/>
                      </a:cubicBezTo>
                      <a:cubicBezTo>
                        <a:pt x="75" y="124"/>
                        <a:pt x="79" y="122"/>
                        <a:pt x="81" y="119"/>
                      </a:cubicBezTo>
                      <a:cubicBezTo>
                        <a:pt x="78" y="130"/>
                        <a:pt x="78" y="130"/>
                        <a:pt x="78" y="130"/>
                      </a:cubicBezTo>
                      <a:cubicBezTo>
                        <a:pt x="76" y="130"/>
                        <a:pt x="76" y="130"/>
                        <a:pt x="76" y="130"/>
                      </a:cubicBezTo>
                      <a:cubicBezTo>
                        <a:pt x="64" y="130"/>
                        <a:pt x="52" y="143"/>
                        <a:pt x="52" y="155"/>
                      </a:cubicBezTo>
                      <a:cubicBezTo>
                        <a:pt x="52" y="297"/>
                        <a:pt x="52" y="297"/>
                        <a:pt x="52" y="297"/>
                      </a:cubicBezTo>
                      <a:cubicBezTo>
                        <a:pt x="52" y="319"/>
                        <a:pt x="66" y="334"/>
                        <a:pt x="88" y="334"/>
                      </a:cubicBezTo>
                      <a:cubicBezTo>
                        <a:pt x="97" y="334"/>
                        <a:pt x="97" y="334"/>
                        <a:pt x="97" y="334"/>
                      </a:cubicBezTo>
                      <a:cubicBezTo>
                        <a:pt x="118" y="334"/>
                        <a:pt x="133" y="319"/>
                        <a:pt x="133" y="297"/>
                      </a:cubicBezTo>
                      <a:cubicBezTo>
                        <a:pt x="133" y="277"/>
                        <a:pt x="133" y="277"/>
                        <a:pt x="133" y="277"/>
                      </a:cubicBezTo>
                      <a:cubicBezTo>
                        <a:pt x="361" y="277"/>
                        <a:pt x="361" y="277"/>
                        <a:pt x="361" y="277"/>
                      </a:cubicBezTo>
                      <a:cubicBezTo>
                        <a:pt x="361" y="297"/>
                        <a:pt x="361" y="297"/>
                        <a:pt x="361" y="297"/>
                      </a:cubicBezTo>
                      <a:cubicBezTo>
                        <a:pt x="361" y="319"/>
                        <a:pt x="375" y="334"/>
                        <a:pt x="397" y="334"/>
                      </a:cubicBezTo>
                      <a:cubicBezTo>
                        <a:pt x="407" y="334"/>
                        <a:pt x="407" y="334"/>
                        <a:pt x="407" y="334"/>
                      </a:cubicBezTo>
                      <a:cubicBezTo>
                        <a:pt x="428" y="334"/>
                        <a:pt x="442" y="319"/>
                        <a:pt x="442" y="297"/>
                      </a:cubicBezTo>
                      <a:cubicBezTo>
                        <a:pt x="442" y="155"/>
                        <a:pt x="442" y="155"/>
                        <a:pt x="442" y="155"/>
                      </a:cubicBezTo>
                      <a:cubicBezTo>
                        <a:pt x="442" y="142"/>
                        <a:pt x="430" y="130"/>
                        <a:pt x="418" y="130"/>
                      </a:cubicBezTo>
                      <a:cubicBezTo>
                        <a:pt x="416" y="130"/>
                        <a:pt x="416" y="130"/>
                        <a:pt x="416" y="130"/>
                      </a:cubicBezTo>
                      <a:cubicBezTo>
                        <a:pt x="414" y="126"/>
                        <a:pt x="413" y="123"/>
                        <a:pt x="412" y="119"/>
                      </a:cubicBezTo>
                      <a:cubicBezTo>
                        <a:pt x="415" y="122"/>
                        <a:pt x="418" y="124"/>
                        <a:pt x="422" y="124"/>
                      </a:cubicBezTo>
                      <a:cubicBezTo>
                        <a:pt x="424" y="124"/>
                        <a:pt x="425" y="124"/>
                        <a:pt x="426" y="123"/>
                      </a:cubicBezTo>
                      <a:cubicBezTo>
                        <a:pt x="426" y="123"/>
                        <a:pt x="426" y="123"/>
                        <a:pt x="483" y="115"/>
                      </a:cubicBezTo>
                      <a:cubicBezTo>
                        <a:pt x="483" y="115"/>
                        <a:pt x="483" y="115"/>
                        <a:pt x="484" y="115"/>
                      </a:cubicBezTo>
                      <a:cubicBezTo>
                        <a:pt x="487" y="114"/>
                        <a:pt x="490" y="111"/>
                        <a:pt x="491" y="108"/>
                      </a:cubicBezTo>
                      <a:cubicBezTo>
                        <a:pt x="493" y="105"/>
                        <a:pt x="493" y="102"/>
                        <a:pt x="492" y="98"/>
                      </a:cubicBezTo>
                      <a:close/>
                      <a:moveTo>
                        <a:pt x="72" y="110"/>
                      </a:moveTo>
                      <a:cubicBezTo>
                        <a:pt x="72" y="110"/>
                        <a:pt x="72" y="110"/>
                        <a:pt x="71" y="111"/>
                      </a:cubicBezTo>
                      <a:cubicBezTo>
                        <a:pt x="71" y="111"/>
                        <a:pt x="71" y="111"/>
                        <a:pt x="71" y="111"/>
                      </a:cubicBezTo>
                      <a:cubicBezTo>
                        <a:pt x="71" y="111"/>
                        <a:pt x="71" y="111"/>
                        <a:pt x="71" y="111"/>
                      </a:cubicBezTo>
                      <a:cubicBezTo>
                        <a:pt x="71" y="111"/>
                        <a:pt x="71" y="111"/>
                        <a:pt x="71" y="111"/>
                      </a:cubicBezTo>
                      <a:cubicBezTo>
                        <a:pt x="71" y="111"/>
                        <a:pt x="71" y="111"/>
                        <a:pt x="14" y="103"/>
                      </a:cubicBezTo>
                      <a:cubicBezTo>
                        <a:pt x="14" y="102"/>
                        <a:pt x="14" y="102"/>
                        <a:pt x="14" y="102"/>
                      </a:cubicBezTo>
                      <a:cubicBezTo>
                        <a:pt x="14" y="102"/>
                        <a:pt x="14" y="102"/>
                        <a:pt x="21" y="80"/>
                      </a:cubicBezTo>
                      <a:cubicBezTo>
                        <a:pt x="21" y="80"/>
                        <a:pt x="21" y="80"/>
                        <a:pt x="21" y="80"/>
                      </a:cubicBezTo>
                      <a:cubicBezTo>
                        <a:pt x="21" y="80"/>
                        <a:pt x="21" y="80"/>
                        <a:pt x="21" y="80"/>
                      </a:cubicBezTo>
                      <a:cubicBezTo>
                        <a:pt x="21" y="80"/>
                        <a:pt x="21" y="80"/>
                        <a:pt x="78" y="98"/>
                      </a:cubicBezTo>
                      <a:cubicBezTo>
                        <a:pt x="78" y="99"/>
                        <a:pt x="79" y="99"/>
                        <a:pt x="79" y="99"/>
                      </a:cubicBezTo>
                      <a:cubicBezTo>
                        <a:pt x="79" y="99"/>
                        <a:pt x="79" y="99"/>
                        <a:pt x="72" y="110"/>
                      </a:cubicBezTo>
                      <a:close/>
                      <a:moveTo>
                        <a:pt x="124" y="27"/>
                      </a:moveTo>
                      <a:cubicBezTo>
                        <a:pt x="126" y="22"/>
                        <a:pt x="135" y="17"/>
                        <a:pt x="141" y="17"/>
                      </a:cubicBezTo>
                      <a:cubicBezTo>
                        <a:pt x="353" y="17"/>
                        <a:pt x="353" y="17"/>
                        <a:pt x="353" y="17"/>
                      </a:cubicBezTo>
                      <a:cubicBezTo>
                        <a:pt x="359" y="17"/>
                        <a:pt x="367" y="22"/>
                        <a:pt x="369" y="27"/>
                      </a:cubicBezTo>
                      <a:cubicBezTo>
                        <a:pt x="399" y="130"/>
                        <a:pt x="399" y="130"/>
                        <a:pt x="399" y="130"/>
                      </a:cubicBezTo>
                      <a:cubicBezTo>
                        <a:pt x="95" y="130"/>
                        <a:pt x="95" y="130"/>
                        <a:pt x="95" y="130"/>
                      </a:cubicBezTo>
                      <a:lnTo>
                        <a:pt x="124" y="27"/>
                      </a:lnTo>
                      <a:close/>
                      <a:moveTo>
                        <a:pt x="117" y="297"/>
                      </a:moveTo>
                      <a:cubicBezTo>
                        <a:pt x="117" y="307"/>
                        <a:pt x="112" y="317"/>
                        <a:pt x="97" y="317"/>
                      </a:cubicBezTo>
                      <a:cubicBezTo>
                        <a:pt x="87" y="317"/>
                        <a:pt x="87" y="317"/>
                        <a:pt x="87" y="317"/>
                      </a:cubicBezTo>
                      <a:cubicBezTo>
                        <a:pt x="73" y="317"/>
                        <a:pt x="68" y="307"/>
                        <a:pt x="68" y="297"/>
                      </a:cubicBezTo>
                      <a:cubicBezTo>
                        <a:pt x="68" y="276"/>
                        <a:pt x="68" y="276"/>
                        <a:pt x="68" y="276"/>
                      </a:cubicBezTo>
                      <a:cubicBezTo>
                        <a:pt x="70" y="277"/>
                        <a:pt x="72" y="277"/>
                        <a:pt x="74" y="277"/>
                      </a:cubicBezTo>
                      <a:cubicBezTo>
                        <a:pt x="117" y="277"/>
                        <a:pt x="117" y="277"/>
                        <a:pt x="117" y="277"/>
                      </a:cubicBezTo>
                      <a:cubicBezTo>
                        <a:pt x="117" y="297"/>
                        <a:pt x="117" y="297"/>
                        <a:pt x="117" y="297"/>
                      </a:cubicBezTo>
                      <a:close/>
                      <a:moveTo>
                        <a:pt x="312" y="260"/>
                      </a:moveTo>
                      <a:cubicBezTo>
                        <a:pt x="182" y="260"/>
                        <a:pt x="182" y="260"/>
                        <a:pt x="182" y="260"/>
                      </a:cubicBezTo>
                      <a:cubicBezTo>
                        <a:pt x="182" y="228"/>
                        <a:pt x="182" y="228"/>
                        <a:pt x="182" y="228"/>
                      </a:cubicBezTo>
                      <a:cubicBezTo>
                        <a:pt x="312" y="228"/>
                        <a:pt x="312" y="228"/>
                        <a:pt x="312" y="228"/>
                      </a:cubicBezTo>
                      <a:cubicBezTo>
                        <a:pt x="312" y="260"/>
                        <a:pt x="312" y="260"/>
                        <a:pt x="312" y="260"/>
                      </a:cubicBezTo>
                      <a:close/>
                      <a:moveTo>
                        <a:pt x="426" y="297"/>
                      </a:moveTo>
                      <a:cubicBezTo>
                        <a:pt x="426" y="307"/>
                        <a:pt x="421" y="317"/>
                        <a:pt x="406" y="317"/>
                      </a:cubicBezTo>
                      <a:cubicBezTo>
                        <a:pt x="396" y="317"/>
                        <a:pt x="396" y="317"/>
                        <a:pt x="396" y="317"/>
                      </a:cubicBezTo>
                      <a:cubicBezTo>
                        <a:pt x="382" y="317"/>
                        <a:pt x="377" y="307"/>
                        <a:pt x="377" y="297"/>
                      </a:cubicBezTo>
                      <a:cubicBezTo>
                        <a:pt x="377" y="277"/>
                        <a:pt x="377" y="277"/>
                        <a:pt x="377" y="277"/>
                      </a:cubicBezTo>
                      <a:cubicBezTo>
                        <a:pt x="420" y="277"/>
                        <a:pt x="420" y="277"/>
                        <a:pt x="420" y="277"/>
                      </a:cubicBezTo>
                      <a:cubicBezTo>
                        <a:pt x="422" y="277"/>
                        <a:pt x="424" y="277"/>
                        <a:pt x="426" y="276"/>
                      </a:cubicBezTo>
                      <a:cubicBezTo>
                        <a:pt x="426" y="297"/>
                        <a:pt x="426" y="297"/>
                        <a:pt x="426" y="297"/>
                      </a:cubicBezTo>
                      <a:close/>
                      <a:moveTo>
                        <a:pt x="418" y="147"/>
                      </a:moveTo>
                      <a:cubicBezTo>
                        <a:pt x="421" y="147"/>
                        <a:pt x="426" y="151"/>
                        <a:pt x="426" y="155"/>
                      </a:cubicBezTo>
                      <a:cubicBezTo>
                        <a:pt x="426" y="257"/>
                        <a:pt x="426" y="257"/>
                        <a:pt x="426" y="257"/>
                      </a:cubicBezTo>
                      <a:cubicBezTo>
                        <a:pt x="426" y="260"/>
                        <a:pt x="421" y="260"/>
                        <a:pt x="420" y="260"/>
                      </a:cubicBezTo>
                      <a:cubicBezTo>
                        <a:pt x="328" y="260"/>
                        <a:pt x="328" y="260"/>
                        <a:pt x="328" y="260"/>
                      </a:cubicBezTo>
                      <a:cubicBezTo>
                        <a:pt x="328" y="220"/>
                        <a:pt x="328" y="220"/>
                        <a:pt x="328" y="220"/>
                      </a:cubicBezTo>
                      <a:cubicBezTo>
                        <a:pt x="328" y="215"/>
                        <a:pt x="324" y="212"/>
                        <a:pt x="320" y="212"/>
                      </a:cubicBezTo>
                      <a:cubicBezTo>
                        <a:pt x="174" y="212"/>
                        <a:pt x="174" y="212"/>
                        <a:pt x="174" y="212"/>
                      </a:cubicBezTo>
                      <a:cubicBezTo>
                        <a:pt x="169" y="212"/>
                        <a:pt x="165" y="215"/>
                        <a:pt x="165" y="220"/>
                      </a:cubicBezTo>
                      <a:cubicBezTo>
                        <a:pt x="165" y="260"/>
                        <a:pt x="165" y="260"/>
                        <a:pt x="165" y="260"/>
                      </a:cubicBezTo>
                      <a:cubicBezTo>
                        <a:pt x="74" y="260"/>
                        <a:pt x="74" y="260"/>
                        <a:pt x="74" y="260"/>
                      </a:cubicBezTo>
                      <a:cubicBezTo>
                        <a:pt x="73" y="260"/>
                        <a:pt x="68" y="260"/>
                        <a:pt x="68" y="257"/>
                      </a:cubicBezTo>
                      <a:cubicBezTo>
                        <a:pt x="68" y="155"/>
                        <a:pt x="68" y="155"/>
                        <a:pt x="68" y="155"/>
                      </a:cubicBezTo>
                      <a:cubicBezTo>
                        <a:pt x="68" y="152"/>
                        <a:pt x="72" y="147"/>
                        <a:pt x="76" y="147"/>
                      </a:cubicBezTo>
                      <a:cubicBezTo>
                        <a:pt x="418" y="147"/>
                        <a:pt x="418" y="147"/>
                        <a:pt x="418" y="147"/>
                      </a:cubicBezTo>
                      <a:close/>
                      <a:moveTo>
                        <a:pt x="480" y="103"/>
                      </a:moveTo>
                      <a:cubicBezTo>
                        <a:pt x="480" y="103"/>
                        <a:pt x="480" y="103"/>
                        <a:pt x="423" y="111"/>
                      </a:cubicBezTo>
                      <a:cubicBezTo>
                        <a:pt x="423" y="111"/>
                        <a:pt x="423" y="111"/>
                        <a:pt x="423" y="111"/>
                      </a:cubicBezTo>
                      <a:cubicBezTo>
                        <a:pt x="422" y="111"/>
                        <a:pt x="422" y="111"/>
                        <a:pt x="422" y="111"/>
                      </a:cubicBezTo>
                      <a:cubicBezTo>
                        <a:pt x="422" y="111"/>
                        <a:pt x="422" y="111"/>
                        <a:pt x="422" y="111"/>
                      </a:cubicBezTo>
                      <a:cubicBezTo>
                        <a:pt x="422" y="111"/>
                        <a:pt x="422" y="111"/>
                        <a:pt x="422" y="110"/>
                      </a:cubicBezTo>
                      <a:cubicBezTo>
                        <a:pt x="422" y="110"/>
                        <a:pt x="422" y="110"/>
                        <a:pt x="415" y="99"/>
                      </a:cubicBezTo>
                      <a:cubicBezTo>
                        <a:pt x="415" y="99"/>
                        <a:pt x="415" y="99"/>
                        <a:pt x="415" y="98"/>
                      </a:cubicBezTo>
                      <a:cubicBezTo>
                        <a:pt x="415" y="98"/>
                        <a:pt x="415" y="98"/>
                        <a:pt x="472" y="80"/>
                      </a:cubicBezTo>
                      <a:cubicBezTo>
                        <a:pt x="473" y="80"/>
                        <a:pt x="473" y="80"/>
                        <a:pt x="473" y="80"/>
                      </a:cubicBezTo>
                      <a:cubicBezTo>
                        <a:pt x="473" y="80"/>
                        <a:pt x="473" y="80"/>
                        <a:pt x="473" y="80"/>
                      </a:cubicBezTo>
                      <a:cubicBezTo>
                        <a:pt x="473" y="80"/>
                        <a:pt x="473" y="80"/>
                        <a:pt x="480" y="102"/>
                      </a:cubicBezTo>
                      <a:cubicBezTo>
                        <a:pt x="480" y="102"/>
                        <a:pt x="480" y="102"/>
                        <a:pt x="480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EA1FEB33-AA09-4AC7-BCD0-3E5CB9B7FC77}"/>
                </a:ext>
              </a:extLst>
            </p:cNvPr>
            <p:cNvGrpSpPr/>
            <p:nvPr/>
          </p:nvGrpSpPr>
          <p:grpSpPr>
            <a:xfrm>
              <a:off x="2044180" y="7495063"/>
              <a:ext cx="3643118" cy="805154"/>
              <a:chOff x="2092477" y="5134690"/>
              <a:chExt cx="3643118" cy="805154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C1DAA60-3CF1-4B90-89B7-30285DB0291D}"/>
                  </a:ext>
                </a:extLst>
              </p:cNvPr>
              <p:cNvSpPr txBox="1"/>
              <p:nvPr/>
            </p:nvSpPr>
            <p:spPr>
              <a:xfrm>
                <a:off x="2092478" y="5134690"/>
                <a:ext cx="13019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/>
                  <a:t>승용차 이용시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8E7EB99-C087-451D-9E6E-5B3D8790E1C5}"/>
                  </a:ext>
                </a:extLst>
              </p:cNvPr>
              <p:cNvSpPr txBox="1"/>
              <p:nvPr/>
            </p:nvSpPr>
            <p:spPr>
              <a:xfrm>
                <a:off x="2092477" y="5478179"/>
                <a:ext cx="36431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가산디지털단지역에서 </a:t>
                </a:r>
                <a:r>
                  <a:rPr lang="ko-KR" alt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독산역</a:t>
                </a:r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방면으로 약 </a:t>
                </a:r>
                <a:r>
                  <a:rPr lang="en-US" altLang="ko-K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900m </a:t>
                </a:r>
                <a:r>
                  <a:rPr lang="ko-KR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전방 좌측 위치</a:t>
                </a: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822957DB-6517-43AE-B43A-C38B570A9380}"/>
              </a:ext>
            </a:extLst>
          </p:cNvPr>
          <p:cNvGrpSpPr/>
          <p:nvPr/>
        </p:nvGrpSpPr>
        <p:grpSpPr>
          <a:xfrm>
            <a:off x="1379401" y="3796663"/>
            <a:ext cx="4665060" cy="863183"/>
            <a:chOff x="1379401" y="3796663"/>
            <a:chExt cx="4665060" cy="863183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3467D40-D9EE-4846-A841-911E6FAC915F}"/>
                </a:ext>
              </a:extLst>
            </p:cNvPr>
            <p:cNvSpPr txBox="1"/>
            <p:nvPr/>
          </p:nvSpPr>
          <p:spPr>
            <a:xfrm>
              <a:off x="1379401" y="4382847"/>
              <a:ext cx="46650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>
                  <a:solidFill>
                    <a:schemeClr val="accent1"/>
                  </a:solidFill>
                  <a:latin typeface="+mn-ea"/>
                </a:rPr>
                <a:t>서울시 금천구 가산디지털</a:t>
              </a:r>
              <a:r>
                <a:rPr lang="en-US" altLang="ko-KR" sz="1200" b="1" dirty="0">
                  <a:solidFill>
                    <a:schemeClr val="accent1"/>
                  </a:solidFill>
                  <a:latin typeface="+mn-ea"/>
                </a:rPr>
                <a:t>1</a:t>
              </a:r>
              <a:r>
                <a:rPr lang="ko-KR" altLang="en-US" sz="1200" b="1" dirty="0">
                  <a:solidFill>
                    <a:schemeClr val="accent1"/>
                  </a:solidFill>
                  <a:latin typeface="+mn-ea"/>
                </a:rPr>
                <a:t>로 </a:t>
              </a:r>
              <a:r>
                <a:rPr lang="en-US" altLang="ko-KR" sz="1200" b="1" dirty="0">
                  <a:solidFill>
                    <a:schemeClr val="accent1"/>
                  </a:solidFill>
                  <a:latin typeface="+mn-ea"/>
                </a:rPr>
                <a:t>75-15, </a:t>
              </a:r>
              <a:r>
                <a:rPr lang="ko-KR" altLang="en-US" sz="1200" b="1" dirty="0" err="1">
                  <a:solidFill>
                    <a:schemeClr val="accent1"/>
                  </a:solidFill>
                  <a:latin typeface="+mn-ea"/>
                </a:rPr>
                <a:t>하우스디와이즈타워</a:t>
              </a:r>
              <a:r>
                <a:rPr lang="ko-KR" altLang="en-US" sz="1200" b="1" dirty="0">
                  <a:solidFill>
                    <a:schemeClr val="accent1"/>
                  </a:solidFill>
                  <a:latin typeface="+mn-ea"/>
                </a:rPr>
                <a:t> </a:t>
              </a:r>
              <a:r>
                <a:rPr lang="en-US" altLang="ko-KR" sz="1200" b="1" dirty="0">
                  <a:solidFill>
                    <a:schemeClr val="accent1"/>
                  </a:solidFill>
                  <a:latin typeface="+mn-ea"/>
                </a:rPr>
                <a:t>605</a:t>
              </a:r>
              <a:r>
                <a:rPr lang="ko-KR" altLang="en-US" sz="1200" b="1" dirty="0">
                  <a:solidFill>
                    <a:schemeClr val="accent1"/>
                  </a:solidFill>
                  <a:latin typeface="+mn-ea"/>
                </a:rPr>
                <a:t>호</a:t>
              </a:r>
            </a:p>
          </p:txBody>
        </p: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69953F4A-9FBA-44E4-B676-2BF6FF9E2D29}"/>
                </a:ext>
              </a:extLst>
            </p:cNvPr>
            <p:cNvGrpSpPr/>
            <p:nvPr/>
          </p:nvGrpSpPr>
          <p:grpSpPr>
            <a:xfrm>
              <a:off x="3230296" y="3796663"/>
              <a:ext cx="397408" cy="519020"/>
              <a:chOff x="365125" y="4144963"/>
              <a:chExt cx="1239838" cy="1619250"/>
            </a:xfrm>
            <a:solidFill>
              <a:schemeClr val="accent1"/>
            </a:solidFill>
          </p:grpSpPr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F8AF3DAA-65E4-40C1-9C9C-EB194ABFEC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4225" y="4500563"/>
                <a:ext cx="412750" cy="414338"/>
              </a:xfrm>
              <a:custGeom>
                <a:avLst/>
                <a:gdLst>
                  <a:gd name="T0" fmla="*/ 62 w 124"/>
                  <a:gd name="T1" fmla="*/ 0 h 124"/>
                  <a:gd name="T2" fmla="*/ 0 w 124"/>
                  <a:gd name="T3" fmla="*/ 62 h 124"/>
                  <a:gd name="T4" fmla="*/ 62 w 124"/>
                  <a:gd name="T5" fmla="*/ 124 h 124"/>
                  <a:gd name="T6" fmla="*/ 124 w 124"/>
                  <a:gd name="T7" fmla="*/ 62 h 124"/>
                  <a:gd name="T8" fmla="*/ 62 w 124"/>
                  <a:gd name="T9" fmla="*/ 0 h 124"/>
                  <a:gd name="T10" fmla="*/ 62 w 124"/>
                  <a:gd name="T11" fmla="*/ 106 h 124"/>
                  <a:gd name="T12" fmla="*/ 18 w 124"/>
                  <a:gd name="T13" fmla="*/ 62 h 124"/>
                  <a:gd name="T14" fmla="*/ 62 w 124"/>
                  <a:gd name="T15" fmla="*/ 18 h 124"/>
                  <a:gd name="T16" fmla="*/ 106 w 124"/>
                  <a:gd name="T17" fmla="*/ 62 h 124"/>
                  <a:gd name="T18" fmla="*/ 62 w 124"/>
                  <a:gd name="T19" fmla="*/ 10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62" y="106"/>
                    </a:moveTo>
                    <a:cubicBezTo>
                      <a:pt x="38" y="106"/>
                      <a:pt x="18" y="87"/>
                      <a:pt x="18" y="62"/>
                    </a:cubicBezTo>
                    <a:cubicBezTo>
                      <a:pt x="18" y="38"/>
                      <a:pt x="38" y="18"/>
                      <a:pt x="62" y="18"/>
                    </a:cubicBezTo>
                    <a:cubicBezTo>
                      <a:pt x="86" y="18"/>
                      <a:pt x="106" y="38"/>
                      <a:pt x="106" y="62"/>
                    </a:cubicBezTo>
                    <a:cubicBezTo>
                      <a:pt x="106" y="87"/>
                      <a:pt x="86" y="106"/>
                      <a:pt x="62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0496CD4C-0343-4D02-9F12-ED62FAC3E1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125" y="4144963"/>
                <a:ext cx="1239838" cy="1619250"/>
              </a:xfrm>
              <a:custGeom>
                <a:avLst/>
                <a:gdLst>
                  <a:gd name="T0" fmla="*/ 306 w 373"/>
                  <a:gd name="T1" fmla="*/ 50 h 484"/>
                  <a:gd name="T2" fmla="*/ 186 w 373"/>
                  <a:gd name="T3" fmla="*/ 0 h 484"/>
                  <a:gd name="T4" fmla="*/ 67 w 373"/>
                  <a:gd name="T5" fmla="*/ 50 h 484"/>
                  <a:gd name="T6" fmla="*/ 51 w 373"/>
                  <a:gd name="T7" fmla="*/ 288 h 484"/>
                  <a:gd name="T8" fmla="*/ 186 w 373"/>
                  <a:gd name="T9" fmla="*/ 484 h 484"/>
                  <a:gd name="T10" fmla="*/ 322 w 373"/>
                  <a:gd name="T11" fmla="*/ 288 h 484"/>
                  <a:gd name="T12" fmla="*/ 306 w 373"/>
                  <a:gd name="T13" fmla="*/ 50 h 484"/>
                  <a:gd name="T14" fmla="*/ 308 w 373"/>
                  <a:gd name="T15" fmla="*/ 278 h 484"/>
                  <a:gd name="T16" fmla="*/ 186 w 373"/>
                  <a:gd name="T17" fmla="*/ 453 h 484"/>
                  <a:gd name="T18" fmla="*/ 65 w 373"/>
                  <a:gd name="T19" fmla="*/ 278 h 484"/>
                  <a:gd name="T20" fmla="*/ 79 w 373"/>
                  <a:gd name="T21" fmla="*/ 62 h 484"/>
                  <a:gd name="T22" fmla="*/ 186 w 373"/>
                  <a:gd name="T23" fmla="*/ 18 h 484"/>
                  <a:gd name="T24" fmla="*/ 294 w 373"/>
                  <a:gd name="T25" fmla="*/ 62 h 484"/>
                  <a:gd name="T26" fmla="*/ 308 w 373"/>
                  <a:gd name="T27" fmla="*/ 278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484">
                    <a:moveTo>
                      <a:pt x="306" y="50"/>
                    </a:moveTo>
                    <a:cubicBezTo>
                      <a:pt x="274" y="18"/>
                      <a:pt x="232" y="0"/>
                      <a:pt x="186" y="0"/>
                    </a:cubicBezTo>
                    <a:cubicBezTo>
                      <a:pt x="141" y="0"/>
                      <a:pt x="99" y="18"/>
                      <a:pt x="67" y="50"/>
                    </a:cubicBezTo>
                    <a:cubicBezTo>
                      <a:pt x="7" y="109"/>
                      <a:pt x="0" y="221"/>
                      <a:pt x="51" y="288"/>
                    </a:cubicBezTo>
                    <a:cubicBezTo>
                      <a:pt x="186" y="484"/>
                      <a:pt x="186" y="484"/>
                      <a:pt x="186" y="484"/>
                    </a:cubicBezTo>
                    <a:cubicBezTo>
                      <a:pt x="322" y="288"/>
                      <a:pt x="322" y="288"/>
                      <a:pt x="322" y="288"/>
                    </a:cubicBezTo>
                    <a:cubicBezTo>
                      <a:pt x="373" y="221"/>
                      <a:pt x="366" y="109"/>
                      <a:pt x="306" y="50"/>
                    </a:cubicBezTo>
                    <a:close/>
                    <a:moveTo>
                      <a:pt x="308" y="278"/>
                    </a:moveTo>
                    <a:cubicBezTo>
                      <a:pt x="186" y="453"/>
                      <a:pt x="186" y="453"/>
                      <a:pt x="186" y="453"/>
                    </a:cubicBezTo>
                    <a:cubicBezTo>
                      <a:pt x="65" y="278"/>
                      <a:pt x="65" y="278"/>
                      <a:pt x="65" y="278"/>
                    </a:cubicBezTo>
                    <a:cubicBezTo>
                      <a:pt x="19" y="217"/>
                      <a:pt x="26" y="116"/>
                      <a:pt x="79" y="62"/>
                    </a:cubicBezTo>
                    <a:cubicBezTo>
                      <a:pt x="108" y="34"/>
                      <a:pt x="146" y="18"/>
                      <a:pt x="186" y="18"/>
                    </a:cubicBezTo>
                    <a:cubicBezTo>
                      <a:pt x="227" y="18"/>
                      <a:pt x="265" y="34"/>
                      <a:pt x="294" y="62"/>
                    </a:cubicBezTo>
                    <a:cubicBezTo>
                      <a:pt x="347" y="116"/>
                      <a:pt x="354" y="217"/>
                      <a:pt x="308" y="2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cxnSp>
        <p:nvCxnSpPr>
          <p:cNvPr id="114" name="직선 연결선 113">
            <a:extLst>
              <a:ext uri="{FF2B5EF4-FFF2-40B4-BE49-F238E27FC236}">
                <a16:creationId xmlns:a16="http://schemas.microsoft.com/office/drawing/2014/main" id="{D85DF15A-32DE-4D3A-98C8-10101C979FDD}"/>
              </a:ext>
            </a:extLst>
          </p:cNvPr>
          <p:cNvCxnSpPr>
            <a:cxnSpLocks/>
          </p:cNvCxnSpPr>
          <p:nvPr/>
        </p:nvCxnSpPr>
        <p:spPr>
          <a:xfrm>
            <a:off x="860743" y="4727010"/>
            <a:ext cx="513651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>
            <a:extLst>
              <a:ext uri="{FF2B5EF4-FFF2-40B4-BE49-F238E27FC236}">
                <a16:creationId xmlns:a16="http://schemas.microsoft.com/office/drawing/2014/main" id="{12B06C48-DAA8-46C7-8ACE-4F7477AC31A6}"/>
              </a:ext>
            </a:extLst>
          </p:cNvPr>
          <p:cNvCxnSpPr>
            <a:cxnSpLocks/>
          </p:cNvCxnSpPr>
          <p:nvPr/>
        </p:nvCxnSpPr>
        <p:spPr>
          <a:xfrm>
            <a:off x="860743" y="8547448"/>
            <a:ext cx="513651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자유형: 도형 48">
            <a:extLst>
              <a:ext uri="{FF2B5EF4-FFF2-40B4-BE49-F238E27FC236}">
                <a16:creationId xmlns:a16="http://schemas.microsoft.com/office/drawing/2014/main" id="{EFED62F7-870E-4721-B663-B33C9E919C7D}"/>
              </a:ext>
            </a:extLst>
          </p:cNvPr>
          <p:cNvSpPr/>
          <p:nvPr/>
        </p:nvSpPr>
        <p:spPr>
          <a:xfrm>
            <a:off x="5643067" y="-1"/>
            <a:ext cx="484035" cy="1008622"/>
          </a:xfrm>
          <a:custGeom>
            <a:avLst/>
            <a:gdLst>
              <a:gd name="connsiteX0" fmla="*/ 0 w 484035"/>
              <a:gd name="connsiteY0" fmla="*/ 0 h 1008622"/>
              <a:gd name="connsiteX1" fmla="*/ 484035 w 484035"/>
              <a:gd name="connsiteY1" fmla="*/ 0 h 1008622"/>
              <a:gd name="connsiteX2" fmla="*/ 484035 w 484035"/>
              <a:gd name="connsiteY2" fmla="*/ 132816 h 1008622"/>
              <a:gd name="connsiteX3" fmla="*/ 484035 w 484035"/>
              <a:gd name="connsiteY3" fmla="*/ 389965 h 1008622"/>
              <a:gd name="connsiteX4" fmla="*/ 484035 w 484035"/>
              <a:gd name="connsiteY4" fmla="*/ 868627 h 1008622"/>
              <a:gd name="connsiteX5" fmla="*/ 0 w 484035"/>
              <a:gd name="connsiteY5" fmla="*/ 1008622 h 1008622"/>
              <a:gd name="connsiteX6" fmla="*/ 0 w 484035"/>
              <a:gd name="connsiteY6" fmla="*/ 389965 h 1008622"/>
              <a:gd name="connsiteX7" fmla="*/ 0 w 484035"/>
              <a:gd name="connsiteY7" fmla="*/ 132816 h 100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035" h="1008622">
                <a:moveTo>
                  <a:pt x="0" y="0"/>
                </a:moveTo>
                <a:lnTo>
                  <a:pt x="484035" y="0"/>
                </a:lnTo>
                <a:lnTo>
                  <a:pt x="484035" y="132816"/>
                </a:lnTo>
                <a:lnTo>
                  <a:pt x="484035" y="389965"/>
                </a:lnTo>
                <a:lnTo>
                  <a:pt x="484035" y="868627"/>
                </a:lnTo>
                <a:lnTo>
                  <a:pt x="0" y="1008622"/>
                </a:lnTo>
                <a:lnTo>
                  <a:pt x="0" y="389965"/>
                </a:lnTo>
                <a:lnTo>
                  <a:pt x="0" y="1328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6D80275-E11F-4815-87DE-647E0F12B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93" y="1344459"/>
            <a:ext cx="6103413" cy="22577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4364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개체 틀 24">
            <a:extLst>
              <a:ext uri="{FF2B5EF4-FFF2-40B4-BE49-F238E27FC236}">
                <a16:creationId xmlns:a16="http://schemas.microsoft.com/office/drawing/2014/main" id="{7C306FB8-234E-4789-9363-4D2019B629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r="746"/>
          <a:stretch>
            <a:fillRect/>
          </a:stretch>
        </p:blipFill>
        <p:spPr>
          <a:xfrm>
            <a:off x="390386" y="368643"/>
            <a:ext cx="6076672" cy="9317036"/>
          </a:xfr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64280523-B2F6-44C0-B76A-EBFFF56C55A5}"/>
              </a:ext>
            </a:extLst>
          </p:cNvPr>
          <p:cNvSpPr/>
          <p:nvPr/>
        </p:nvSpPr>
        <p:spPr>
          <a:xfrm>
            <a:off x="390664" y="368643"/>
            <a:ext cx="6076950" cy="93170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530611-C30F-4CAD-8863-A89CD429E98E}"/>
              </a:ext>
            </a:extLst>
          </p:cNvPr>
          <p:cNvGrpSpPr/>
          <p:nvPr/>
        </p:nvGrpSpPr>
        <p:grpSpPr>
          <a:xfrm flipH="1">
            <a:off x="1990389" y="4638969"/>
            <a:ext cx="3953211" cy="5267031"/>
            <a:chOff x="914400" y="4638969"/>
            <a:chExt cx="3953211" cy="5267031"/>
          </a:xfrm>
        </p:grpSpPr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1895A98B-102E-44E2-B4F7-7C8ADB31F92D}"/>
                </a:ext>
              </a:extLst>
            </p:cNvPr>
            <p:cNvSpPr/>
            <p:nvPr/>
          </p:nvSpPr>
          <p:spPr>
            <a:xfrm>
              <a:off x="1204933" y="4638969"/>
              <a:ext cx="3662678" cy="5267031"/>
            </a:xfrm>
            <a:custGeom>
              <a:avLst/>
              <a:gdLst>
                <a:gd name="connsiteX0" fmla="*/ 0 w 3662678"/>
                <a:gd name="connsiteY0" fmla="*/ 0 h 5267031"/>
                <a:gd name="connsiteX1" fmla="*/ 3662678 w 3662678"/>
                <a:gd name="connsiteY1" fmla="*/ 1059337 h 5267031"/>
                <a:gd name="connsiteX2" fmla="*/ 3662678 w 3662678"/>
                <a:gd name="connsiteY2" fmla="*/ 5267031 h 5267031"/>
                <a:gd name="connsiteX3" fmla="*/ 0 w 3662678"/>
                <a:gd name="connsiteY3" fmla="*/ 5267031 h 52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678" h="5267031">
                  <a:moveTo>
                    <a:pt x="0" y="0"/>
                  </a:moveTo>
                  <a:lnTo>
                    <a:pt x="3662678" y="1059337"/>
                  </a:lnTo>
                  <a:lnTo>
                    <a:pt x="3662678" y="5267031"/>
                  </a:lnTo>
                  <a:lnTo>
                    <a:pt x="0" y="5267031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3DC03367-F7AA-4DC8-8ABE-5EF60B7C2250}"/>
                </a:ext>
              </a:extLst>
            </p:cNvPr>
            <p:cNvSpPr/>
            <p:nvPr/>
          </p:nvSpPr>
          <p:spPr>
            <a:xfrm>
              <a:off x="914400" y="4638969"/>
              <a:ext cx="3662678" cy="5267031"/>
            </a:xfrm>
            <a:custGeom>
              <a:avLst/>
              <a:gdLst>
                <a:gd name="connsiteX0" fmla="*/ 0 w 3662678"/>
                <a:gd name="connsiteY0" fmla="*/ 0 h 5267031"/>
                <a:gd name="connsiteX1" fmla="*/ 3662678 w 3662678"/>
                <a:gd name="connsiteY1" fmla="*/ 1059337 h 5267031"/>
                <a:gd name="connsiteX2" fmla="*/ 3662678 w 3662678"/>
                <a:gd name="connsiteY2" fmla="*/ 5267031 h 5267031"/>
                <a:gd name="connsiteX3" fmla="*/ 0 w 3662678"/>
                <a:gd name="connsiteY3" fmla="*/ 5267031 h 5267031"/>
                <a:gd name="connsiteX4" fmla="*/ 0 w 3662678"/>
                <a:gd name="connsiteY4" fmla="*/ 0 h 52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2678" h="5267031">
                  <a:moveTo>
                    <a:pt x="0" y="0"/>
                  </a:moveTo>
                  <a:lnTo>
                    <a:pt x="3662678" y="1059337"/>
                  </a:lnTo>
                  <a:lnTo>
                    <a:pt x="3662678" y="5267031"/>
                  </a:lnTo>
                  <a:lnTo>
                    <a:pt x="0" y="52670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55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4FCD68-DCB1-48F8-8CB8-2B2E62398A77}"/>
              </a:ext>
            </a:extLst>
          </p:cNvPr>
          <p:cNvSpPr txBox="1"/>
          <p:nvPr/>
        </p:nvSpPr>
        <p:spPr>
          <a:xfrm>
            <a:off x="4071708" y="5477277"/>
            <a:ext cx="1611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b="1">
                <a:solidFill>
                  <a:schemeClr val="accent5"/>
                </a:solidFill>
                <a:latin typeface="+mj-ea"/>
                <a:ea typeface="+mj-ea"/>
                <a:cs typeface="+mj-cs"/>
              </a:rPr>
              <a:t>02</a:t>
            </a:r>
            <a:endParaRPr lang="ko-KR" altLang="en-US" sz="9600" b="1">
              <a:solidFill>
                <a:schemeClr val="accent5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478E0-7209-4F87-827D-94CEE933D822}"/>
              </a:ext>
            </a:extLst>
          </p:cNvPr>
          <p:cNvSpPr txBox="1"/>
          <p:nvPr/>
        </p:nvSpPr>
        <p:spPr>
          <a:xfrm>
            <a:off x="2577015" y="8008012"/>
            <a:ext cx="308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1200" dirty="0">
                <a:solidFill>
                  <a:schemeClr val="bg1"/>
                </a:solidFill>
                <a:latin typeface="+mj-ea"/>
                <a:ea typeface="+mj-ea"/>
              </a:rPr>
              <a:t>APPLICATION FOR NOMINATION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779623-0912-496A-9EDB-35ABAD088294}"/>
              </a:ext>
            </a:extLst>
          </p:cNvPr>
          <p:cNvSpPr txBox="1"/>
          <p:nvPr/>
        </p:nvSpPr>
        <p:spPr>
          <a:xfrm>
            <a:off x="2557084" y="7174585"/>
            <a:ext cx="312596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dist"/>
            <a:r>
              <a:rPr lang="ko-KR" altLang="en-US" sz="4400" b="1">
                <a:solidFill>
                  <a:schemeClr val="bg1"/>
                </a:solidFill>
              </a:rPr>
              <a:t>사업분야</a:t>
            </a:r>
          </a:p>
        </p:txBody>
      </p:sp>
    </p:spTree>
    <p:extLst>
      <p:ext uri="{BB962C8B-B14F-4D97-AF65-F5344CB8AC3E}">
        <p14:creationId xmlns:p14="http://schemas.microsoft.com/office/powerpoint/2010/main" val="4164645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3F461D2-FF71-40CC-9C3E-3C8A9BB47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410D43F2-F869-40C2-8206-727B8672B53D}" type="slidenum">
              <a:rPr lang="en-US" smtClean="0"/>
              <a:pPr/>
              <a:t>11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3" name="제목 21">
            <a:extLst>
              <a:ext uri="{FF2B5EF4-FFF2-40B4-BE49-F238E27FC236}">
                <a16:creationId xmlns:a16="http://schemas.microsoft.com/office/drawing/2014/main" id="{1E310A13-A47D-4798-955B-AA99C593B9A2}"/>
              </a:ext>
            </a:extLst>
          </p:cNvPr>
          <p:cNvSpPr txBox="1">
            <a:spLocks/>
          </p:cNvSpPr>
          <p:nvPr/>
        </p:nvSpPr>
        <p:spPr>
          <a:xfrm>
            <a:off x="837450" y="597613"/>
            <a:ext cx="5183102" cy="471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주요사업 안내</a:t>
            </a:r>
            <a:r>
              <a:rPr lang="en-US" altLang="ko-KR" sz="160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</a:rPr>
              <a:t>  </a:t>
            </a:r>
            <a:r>
              <a:rPr lang="en-US" altLang="ko-KR" sz="1600">
                <a:solidFill>
                  <a:schemeClr val="bg1">
                    <a:lumMod val="75000"/>
                  </a:schemeClr>
                </a:solidFill>
                <a:latin typeface="맑은 고딕" panose="020B0503020000020004" pitchFamily="50" charset="-127"/>
              </a:rPr>
              <a:t>Business Field</a:t>
            </a:r>
            <a:endParaRPr lang="ko-KR" altLang="en-US" sz="1800">
              <a:solidFill>
                <a:schemeClr val="bg1">
                  <a:lumMod val="75000"/>
                </a:schemeClr>
              </a:solidFill>
              <a:latin typeface="맑은 고딕" panose="020B0503020000020004" pitchFamily="50" charset="-127"/>
              <a:ea typeface="+mn-ea"/>
              <a:cs typeface="+mn-cs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41F7CC7-67DC-4FB0-A829-4DBA2D6A3251}"/>
              </a:ext>
            </a:extLst>
          </p:cNvPr>
          <p:cNvGrpSpPr/>
          <p:nvPr/>
        </p:nvGrpSpPr>
        <p:grpSpPr>
          <a:xfrm>
            <a:off x="2" y="1706362"/>
            <a:ext cx="6857998" cy="7208834"/>
            <a:chOff x="2" y="1581102"/>
            <a:chExt cx="6857998" cy="7208834"/>
          </a:xfrm>
        </p:grpSpPr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FAC23515-E63A-4958-B43E-029F8CEBD9EF}"/>
                </a:ext>
              </a:extLst>
            </p:cNvPr>
            <p:cNvGrpSpPr/>
            <p:nvPr/>
          </p:nvGrpSpPr>
          <p:grpSpPr>
            <a:xfrm>
              <a:off x="2" y="1581102"/>
              <a:ext cx="6857998" cy="7208834"/>
              <a:chOff x="2" y="1581102"/>
              <a:chExt cx="6857998" cy="7208834"/>
            </a:xfrm>
          </p:grpSpPr>
          <p:grpSp>
            <p:nvGrpSpPr>
              <p:cNvPr id="92" name="그룹 91">
                <a:extLst>
                  <a:ext uri="{FF2B5EF4-FFF2-40B4-BE49-F238E27FC236}">
                    <a16:creationId xmlns:a16="http://schemas.microsoft.com/office/drawing/2014/main" id="{E4D37819-E185-4C7D-A47E-04FB38D8C52C}"/>
                  </a:ext>
                </a:extLst>
              </p:cNvPr>
              <p:cNvGrpSpPr/>
              <p:nvPr/>
            </p:nvGrpSpPr>
            <p:grpSpPr>
              <a:xfrm>
                <a:off x="2" y="1581102"/>
                <a:ext cx="6857998" cy="7208834"/>
                <a:chOff x="2" y="1581102"/>
                <a:chExt cx="6857998" cy="7208834"/>
              </a:xfrm>
            </p:grpSpPr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id="{DFFE3418-400F-4260-94F7-DD4DDF6BAEEB}"/>
                    </a:ext>
                  </a:extLst>
                </p:cNvPr>
                <p:cNvSpPr/>
                <p:nvPr/>
              </p:nvSpPr>
              <p:spPr>
                <a:xfrm rot="5400000">
                  <a:off x="1394216" y="3421512"/>
                  <a:ext cx="537882" cy="332631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4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직사각형 61">
                  <a:extLst>
                    <a:ext uri="{FF2B5EF4-FFF2-40B4-BE49-F238E27FC236}">
                      <a16:creationId xmlns:a16="http://schemas.microsoft.com/office/drawing/2014/main" id="{86678798-1DB8-4592-A1E3-169B54905926}"/>
                    </a:ext>
                  </a:extLst>
                </p:cNvPr>
                <p:cNvSpPr/>
                <p:nvPr/>
              </p:nvSpPr>
              <p:spPr>
                <a:xfrm rot="5400000">
                  <a:off x="4925904" y="3959395"/>
                  <a:ext cx="537882" cy="332631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40000">
                      <a:schemeClr val="bg1">
                        <a:alpha val="0"/>
                      </a:schemeClr>
                    </a:gs>
                  </a:gsLst>
                  <a:lin ang="189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" name="직사각형 59">
                  <a:extLst>
                    <a:ext uri="{FF2B5EF4-FFF2-40B4-BE49-F238E27FC236}">
                      <a16:creationId xmlns:a16="http://schemas.microsoft.com/office/drawing/2014/main" id="{2BBBF393-671D-45B6-A5C1-5664B1B42340}"/>
                    </a:ext>
                  </a:extLst>
                </p:cNvPr>
                <p:cNvSpPr/>
                <p:nvPr/>
              </p:nvSpPr>
              <p:spPr>
                <a:xfrm>
                  <a:off x="2891118" y="5448966"/>
                  <a:ext cx="537882" cy="334097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4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직사각형 55">
                  <a:extLst>
                    <a:ext uri="{FF2B5EF4-FFF2-40B4-BE49-F238E27FC236}">
                      <a16:creationId xmlns:a16="http://schemas.microsoft.com/office/drawing/2014/main" id="{DC6DAB7F-BBB8-4BAC-B869-883B14B58EB5}"/>
                    </a:ext>
                  </a:extLst>
                </p:cNvPr>
                <p:cNvSpPr/>
                <p:nvPr/>
              </p:nvSpPr>
              <p:spPr>
                <a:xfrm>
                  <a:off x="3429001" y="1581102"/>
                  <a:ext cx="537882" cy="334097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40000">
                      <a:schemeClr val="bg1">
                        <a:alpha val="0"/>
                      </a:schemeClr>
                    </a:gs>
                  </a:gsLst>
                  <a:lin ang="189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id="{59C1527E-8BBB-4866-B635-3473EF9D1B5F}"/>
                  </a:ext>
                </a:extLst>
              </p:cNvPr>
              <p:cNvGrpSpPr/>
              <p:nvPr/>
            </p:nvGrpSpPr>
            <p:grpSpPr>
              <a:xfrm>
                <a:off x="2124637" y="4057877"/>
                <a:ext cx="2608728" cy="2608724"/>
                <a:chOff x="2124637" y="4057877"/>
                <a:chExt cx="2608728" cy="2608724"/>
              </a:xfrm>
            </p:grpSpPr>
            <p:sp>
              <p:nvSpPr>
                <p:cNvPr id="65" name="타원 64">
                  <a:extLst>
                    <a:ext uri="{FF2B5EF4-FFF2-40B4-BE49-F238E27FC236}">
                      <a16:creationId xmlns:a16="http://schemas.microsoft.com/office/drawing/2014/main" id="{EC44EDC4-B71C-4563-B9E6-8D0144D4172B}"/>
                    </a:ext>
                  </a:extLst>
                </p:cNvPr>
                <p:cNvSpPr/>
                <p:nvPr/>
              </p:nvSpPr>
              <p:spPr>
                <a:xfrm>
                  <a:off x="2124637" y="4057877"/>
                  <a:ext cx="2608728" cy="2608724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14" name="그룹 13">
                  <a:extLst>
                    <a:ext uri="{FF2B5EF4-FFF2-40B4-BE49-F238E27FC236}">
                      <a16:creationId xmlns:a16="http://schemas.microsoft.com/office/drawing/2014/main" id="{91113B8F-F374-41DE-9AFB-0C923D6D0DE3}"/>
                    </a:ext>
                  </a:extLst>
                </p:cNvPr>
                <p:cNvGrpSpPr/>
                <p:nvPr/>
              </p:nvGrpSpPr>
              <p:grpSpPr>
                <a:xfrm>
                  <a:off x="2614475" y="4520455"/>
                  <a:ext cx="449589" cy="514871"/>
                  <a:chOff x="10004426" y="1485900"/>
                  <a:chExt cx="579438" cy="663575"/>
                </a:xfrm>
                <a:solidFill>
                  <a:schemeClr val="accent1"/>
                </a:solidFill>
              </p:grpSpPr>
              <p:sp>
                <p:nvSpPr>
                  <p:cNvPr id="15" name="Freeform 57">
                    <a:extLst>
                      <a:ext uri="{FF2B5EF4-FFF2-40B4-BE49-F238E27FC236}">
                        <a16:creationId xmlns:a16="http://schemas.microsoft.com/office/drawing/2014/main" id="{94D77237-3196-4930-962A-DA0D5C8B897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029826" y="1485900"/>
                    <a:ext cx="509588" cy="225425"/>
                  </a:xfrm>
                  <a:custGeom>
                    <a:avLst/>
                    <a:gdLst>
                      <a:gd name="T0" fmla="*/ 37 w 368"/>
                      <a:gd name="T1" fmla="*/ 17 h 163"/>
                      <a:gd name="T2" fmla="*/ 16 w 368"/>
                      <a:gd name="T3" fmla="*/ 39 h 163"/>
                      <a:gd name="T4" fmla="*/ 16 w 368"/>
                      <a:gd name="T5" fmla="*/ 124 h 163"/>
                      <a:gd name="T6" fmla="*/ 37 w 368"/>
                      <a:gd name="T7" fmla="*/ 147 h 163"/>
                      <a:gd name="T8" fmla="*/ 331 w 368"/>
                      <a:gd name="T9" fmla="*/ 147 h 163"/>
                      <a:gd name="T10" fmla="*/ 351 w 368"/>
                      <a:gd name="T11" fmla="*/ 124 h 163"/>
                      <a:gd name="T12" fmla="*/ 351 w 368"/>
                      <a:gd name="T13" fmla="*/ 39 h 163"/>
                      <a:gd name="T14" fmla="*/ 331 w 368"/>
                      <a:gd name="T15" fmla="*/ 17 h 163"/>
                      <a:gd name="T16" fmla="*/ 37 w 368"/>
                      <a:gd name="T17" fmla="*/ 17 h 163"/>
                      <a:gd name="T18" fmla="*/ 331 w 368"/>
                      <a:gd name="T19" fmla="*/ 163 h 163"/>
                      <a:gd name="T20" fmla="*/ 37 w 368"/>
                      <a:gd name="T21" fmla="*/ 163 h 163"/>
                      <a:gd name="T22" fmla="*/ 0 w 368"/>
                      <a:gd name="T23" fmla="*/ 124 h 163"/>
                      <a:gd name="T24" fmla="*/ 0 w 368"/>
                      <a:gd name="T25" fmla="*/ 39 h 163"/>
                      <a:gd name="T26" fmla="*/ 37 w 368"/>
                      <a:gd name="T27" fmla="*/ 0 h 163"/>
                      <a:gd name="T28" fmla="*/ 331 w 368"/>
                      <a:gd name="T29" fmla="*/ 0 h 163"/>
                      <a:gd name="T30" fmla="*/ 368 w 368"/>
                      <a:gd name="T31" fmla="*/ 39 h 163"/>
                      <a:gd name="T32" fmla="*/ 368 w 368"/>
                      <a:gd name="T33" fmla="*/ 124 h 163"/>
                      <a:gd name="T34" fmla="*/ 331 w 368"/>
                      <a:gd name="T35" fmla="*/ 163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68" h="163">
                        <a:moveTo>
                          <a:pt x="37" y="17"/>
                        </a:moveTo>
                        <a:cubicBezTo>
                          <a:pt x="25" y="17"/>
                          <a:pt x="16" y="27"/>
                          <a:pt x="16" y="39"/>
                        </a:cubicBezTo>
                        <a:lnTo>
                          <a:pt x="16" y="124"/>
                        </a:lnTo>
                        <a:cubicBezTo>
                          <a:pt x="16" y="137"/>
                          <a:pt x="25" y="147"/>
                          <a:pt x="37" y="147"/>
                        </a:cubicBezTo>
                        <a:lnTo>
                          <a:pt x="331" y="147"/>
                        </a:lnTo>
                        <a:cubicBezTo>
                          <a:pt x="342" y="147"/>
                          <a:pt x="351" y="137"/>
                          <a:pt x="351" y="124"/>
                        </a:cubicBezTo>
                        <a:lnTo>
                          <a:pt x="351" y="39"/>
                        </a:lnTo>
                        <a:cubicBezTo>
                          <a:pt x="351" y="27"/>
                          <a:pt x="342" y="17"/>
                          <a:pt x="331" y="17"/>
                        </a:cubicBezTo>
                        <a:lnTo>
                          <a:pt x="37" y="17"/>
                        </a:lnTo>
                        <a:close/>
                        <a:moveTo>
                          <a:pt x="331" y="163"/>
                        </a:moveTo>
                        <a:lnTo>
                          <a:pt x="37" y="163"/>
                        </a:lnTo>
                        <a:cubicBezTo>
                          <a:pt x="16" y="163"/>
                          <a:pt x="0" y="146"/>
                          <a:pt x="0" y="124"/>
                        </a:cubicBezTo>
                        <a:lnTo>
                          <a:pt x="0" y="39"/>
                        </a:lnTo>
                        <a:cubicBezTo>
                          <a:pt x="0" y="18"/>
                          <a:pt x="16" y="0"/>
                          <a:pt x="37" y="0"/>
                        </a:cubicBezTo>
                        <a:lnTo>
                          <a:pt x="331" y="0"/>
                        </a:lnTo>
                        <a:cubicBezTo>
                          <a:pt x="351" y="0"/>
                          <a:pt x="368" y="18"/>
                          <a:pt x="368" y="39"/>
                        </a:cubicBezTo>
                        <a:lnTo>
                          <a:pt x="368" y="124"/>
                        </a:lnTo>
                        <a:cubicBezTo>
                          <a:pt x="368" y="146"/>
                          <a:pt x="351" y="163"/>
                          <a:pt x="331" y="16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" name="Freeform 58">
                    <a:extLst>
                      <a:ext uri="{FF2B5EF4-FFF2-40B4-BE49-F238E27FC236}">
                        <a16:creationId xmlns:a16="http://schemas.microsoft.com/office/drawing/2014/main" id="{A6CE918C-4746-4744-874A-DFFE9EC226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277476" y="1587500"/>
                    <a:ext cx="306388" cy="346075"/>
                  </a:xfrm>
                  <a:custGeom>
                    <a:avLst/>
                    <a:gdLst>
                      <a:gd name="T0" fmla="*/ 8 w 222"/>
                      <a:gd name="T1" fmla="*/ 251 h 251"/>
                      <a:gd name="T2" fmla="*/ 0 w 222"/>
                      <a:gd name="T3" fmla="*/ 243 h 251"/>
                      <a:gd name="T4" fmla="*/ 0 w 222"/>
                      <a:gd name="T5" fmla="*/ 149 h 251"/>
                      <a:gd name="T6" fmla="*/ 39 w 222"/>
                      <a:gd name="T7" fmla="*/ 116 h 251"/>
                      <a:gd name="T8" fmla="*/ 188 w 222"/>
                      <a:gd name="T9" fmla="*/ 116 h 251"/>
                      <a:gd name="T10" fmla="*/ 205 w 222"/>
                      <a:gd name="T11" fmla="*/ 92 h 251"/>
                      <a:gd name="T12" fmla="*/ 205 w 222"/>
                      <a:gd name="T13" fmla="*/ 42 h 251"/>
                      <a:gd name="T14" fmla="*/ 180 w 222"/>
                      <a:gd name="T15" fmla="*/ 17 h 251"/>
                      <a:gd name="T16" fmla="*/ 172 w 222"/>
                      <a:gd name="T17" fmla="*/ 9 h 251"/>
                      <a:gd name="T18" fmla="*/ 180 w 222"/>
                      <a:gd name="T19" fmla="*/ 0 h 251"/>
                      <a:gd name="T20" fmla="*/ 222 w 222"/>
                      <a:gd name="T21" fmla="*/ 42 h 251"/>
                      <a:gd name="T22" fmla="*/ 222 w 222"/>
                      <a:gd name="T23" fmla="*/ 92 h 251"/>
                      <a:gd name="T24" fmla="*/ 188 w 222"/>
                      <a:gd name="T25" fmla="*/ 133 h 251"/>
                      <a:gd name="T26" fmla="*/ 39 w 222"/>
                      <a:gd name="T27" fmla="*/ 133 h 251"/>
                      <a:gd name="T28" fmla="*/ 16 w 222"/>
                      <a:gd name="T29" fmla="*/ 149 h 251"/>
                      <a:gd name="T30" fmla="*/ 16 w 222"/>
                      <a:gd name="T31" fmla="*/ 243 h 251"/>
                      <a:gd name="T32" fmla="*/ 8 w 222"/>
                      <a:gd name="T33" fmla="*/ 251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22" h="251">
                        <a:moveTo>
                          <a:pt x="8" y="251"/>
                        </a:moveTo>
                        <a:cubicBezTo>
                          <a:pt x="3" y="251"/>
                          <a:pt x="0" y="247"/>
                          <a:pt x="0" y="243"/>
                        </a:cubicBezTo>
                        <a:lnTo>
                          <a:pt x="0" y="149"/>
                        </a:lnTo>
                        <a:cubicBezTo>
                          <a:pt x="0" y="124"/>
                          <a:pt x="25" y="116"/>
                          <a:pt x="39" y="116"/>
                        </a:cubicBezTo>
                        <a:lnTo>
                          <a:pt x="188" y="116"/>
                        </a:lnTo>
                        <a:cubicBezTo>
                          <a:pt x="205" y="116"/>
                          <a:pt x="205" y="93"/>
                          <a:pt x="205" y="92"/>
                        </a:cubicBezTo>
                        <a:lnTo>
                          <a:pt x="205" y="42"/>
                        </a:lnTo>
                        <a:cubicBezTo>
                          <a:pt x="204" y="18"/>
                          <a:pt x="183" y="17"/>
                          <a:pt x="180" y="17"/>
                        </a:cubicBezTo>
                        <a:cubicBezTo>
                          <a:pt x="175" y="17"/>
                          <a:pt x="172" y="13"/>
                          <a:pt x="172" y="9"/>
                        </a:cubicBezTo>
                        <a:cubicBezTo>
                          <a:pt x="172" y="4"/>
                          <a:pt x="175" y="1"/>
                          <a:pt x="180" y="0"/>
                        </a:cubicBezTo>
                        <a:cubicBezTo>
                          <a:pt x="194" y="1"/>
                          <a:pt x="220" y="9"/>
                          <a:pt x="222" y="42"/>
                        </a:cubicBezTo>
                        <a:lnTo>
                          <a:pt x="222" y="92"/>
                        </a:lnTo>
                        <a:cubicBezTo>
                          <a:pt x="222" y="106"/>
                          <a:pt x="215" y="133"/>
                          <a:pt x="188" y="133"/>
                        </a:cubicBezTo>
                        <a:lnTo>
                          <a:pt x="39" y="133"/>
                        </a:lnTo>
                        <a:cubicBezTo>
                          <a:pt x="38" y="133"/>
                          <a:pt x="16" y="134"/>
                          <a:pt x="16" y="149"/>
                        </a:cubicBezTo>
                        <a:lnTo>
                          <a:pt x="16" y="243"/>
                        </a:lnTo>
                        <a:cubicBezTo>
                          <a:pt x="16" y="247"/>
                          <a:pt x="13" y="251"/>
                          <a:pt x="8" y="2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" name="Freeform 59">
                    <a:extLst>
                      <a:ext uri="{FF2B5EF4-FFF2-40B4-BE49-F238E27FC236}">
                        <a16:creationId xmlns:a16="http://schemas.microsoft.com/office/drawing/2014/main" id="{D32F53E0-25C4-4CA0-988F-4932D147BD2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253663" y="1909762"/>
                    <a:ext cx="71438" cy="239713"/>
                  </a:xfrm>
                  <a:custGeom>
                    <a:avLst/>
                    <a:gdLst>
                      <a:gd name="T0" fmla="*/ 25 w 51"/>
                      <a:gd name="T1" fmla="*/ 17 h 173"/>
                      <a:gd name="T2" fmla="*/ 16 w 51"/>
                      <a:gd name="T3" fmla="*/ 29 h 173"/>
                      <a:gd name="T4" fmla="*/ 16 w 51"/>
                      <a:gd name="T5" fmla="*/ 145 h 173"/>
                      <a:gd name="T6" fmla="*/ 25 w 51"/>
                      <a:gd name="T7" fmla="*/ 157 h 173"/>
                      <a:gd name="T8" fmla="*/ 34 w 51"/>
                      <a:gd name="T9" fmla="*/ 145 h 173"/>
                      <a:gd name="T10" fmla="*/ 34 w 51"/>
                      <a:gd name="T11" fmla="*/ 29 h 173"/>
                      <a:gd name="T12" fmla="*/ 25 w 51"/>
                      <a:gd name="T13" fmla="*/ 17 h 173"/>
                      <a:gd name="T14" fmla="*/ 25 w 51"/>
                      <a:gd name="T15" fmla="*/ 173 h 173"/>
                      <a:gd name="T16" fmla="*/ 0 w 51"/>
                      <a:gd name="T17" fmla="*/ 145 h 173"/>
                      <a:gd name="T18" fmla="*/ 0 w 51"/>
                      <a:gd name="T19" fmla="*/ 29 h 173"/>
                      <a:gd name="T20" fmla="*/ 25 w 51"/>
                      <a:gd name="T21" fmla="*/ 0 h 173"/>
                      <a:gd name="T22" fmla="*/ 51 w 51"/>
                      <a:gd name="T23" fmla="*/ 29 h 173"/>
                      <a:gd name="T24" fmla="*/ 51 w 51"/>
                      <a:gd name="T25" fmla="*/ 145 h 173"/>
                      <a:gd name="T26" fmla="*/ 25 w 51"/>
                      <a:gd name="T27" fmla="*/ 173 h 1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1" h="173">
                        <a:moveTo>
                          <a:pt x="25" y="17"/>
                        </a:moveTo>
                        <a:cubicBezTo>
                          <a:pt x="20" y="17"/>
                          <a:pt x="16" y="22"/>
                          <a:pt x="16" y="29"/>
                        </a:cubicBezTo>
                        <a:lnTo>
                          <a:pt x="16" y="145"/>
                        </a:lnTo>
                        <a:cubicBezTo>
                          <a:pt x="16" y="151"/>
                          <a:pt x="20" y="157"/>
                          <a:pt x="25" y="157"/>
                        </a:cubicBezTo>
                        <a:cubicBezTo>
                          <a:pt x="30" y="157"/>
                          <a:pt x="34" y="151"/>
                          <a:pt x="34" y="145"/>
                        </a:cubicBezTo>
                        <a:lnTo>
                          <a:pt x="34" y="29"/>
                        </a:lnTo>
                        <a:cubicBezTo>
                          <a:pt x="34" y="22"/>
                          <a:pt x="30" y="17"/>
                          <a:pt x="25" y="17"/>
                        </a:cubicBezTo>
                        <a:close/>
                        <a:moveTo>
                          <a:pt x="25" y="173"/>
                        </a:moveTo>
                        <a:cubicBezTo>
                          <a:pt x="11" y="173"/>
                          <a:pt x="0" y="161"/>
                          <a:pt x="0" y="145"/>
                        </a:cubicBezTo>
                        <a:lnTo>
                          <a:pt x="0" y="29"/>
                        </a:lnTo>
                        <a:cubicBezTo>
                          <a:pt x="0" y="13"/>
                          <a:pt x="11" y="0"/>
                          <a:pt x="25" y="0"/>
                        </a:cubicBezTo>
                        <a:cubicBezTo>
                          <a:pt x="39" y="0"/>
                          <a:pt x="51" y="13"/>
                          <a:pt x="51" y="29"/>
                        </a:cubicBezTo>
                        <a:lnTo>
                          <a:pt x="51" y="145"/>
                        </a:lnTo>
                        <a:cubicBezTo>
                          <a:pt x="51" y="161"/>
                          <a:pt x="39" y="173"/>
                          <a:pt x="25" y="17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" name="Freeform 60">
                    <a:extLst>
                      <a:ext uri="{FF2B5EF4-FFF2-40B4-BE49-F238E27FC236}">
                        <a16:creationId xmlns:a16="http://schemas.microsoft.com/office/drawing/2014/main" id="{416FEDE4-B91E-4215-AFEA-D96E139F67D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004426" y="1552575"/>
                    <a:ext cx="47625" cy="98425"/>
                  </a:xfrm>
                  <a:custGeom>
                    <a:avLst/>
                    <a:gdLst>
                      <a:gd name="T0" fmla="*/ 17 w 35"/>
                      <a:gd name="T1" fmla="*/ 18 h 71"/>
                      <a:gd name="T2" fmla="*/ 17 w 35"/>
                      <a:gd name="T3" fmla="*/ 54 h 71"/>
                      <a:gd name="T4" fmla="*/ 18 w 35"/>
                      <a:gd name="T5" fmla="*/ 55 h 71"/>
                      <a:gd name="T6" fmla="*/ 19 w 35"/>
                      <a:gd name="T7" fmla="*/ 54 h 71"/>
                      <a:gd name="T8" fmla="*/ 19 w 35"/>
                      <a:gd name="T9" fmla="*/ 18 h 71"/>
                      <a:gd name="T10" fmla="*/ 17 w 35"/>
                      <a:gd name="T11" fmla="*/ 18 h 71"/>
                      <a:gd name="T12" fmla="*/ 18 w 35"/>
                      <a:gd name="T13" fmla="*/ 71 h 71"/>
                      <a:gd name="T14" fmla="*/ 0 w 35"/>
                      <a:gd name="T15" fmla="*/ 54 h 71"/>
                      <a:gd name="T16" fmla="*/ 0 w 35"/>
                      <a:gd name="T17" fmla="*/ 18 h 71"/>
                      <a:gd name="T18" fmla="*/ 18 w 35"/>
                      <a:gd name="T19" fmla="*/ 0 h 71"/>
                      <a:gd name="T20" fmla="*/ 35 w 35"/>
                      <a:gd name="T21" fmla="*/ 18 h 71"/>
                      <a:gd name="T22" fmla="*/ 35 w 35"/>
                      <a:gd name="T23" fmla="*/ 54 h 71"/>
                      <a:gd name="T24" fmla="*/ 18 w 35"/>
                      <a:gd name="T25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5" h="71">
                        <a:moveTo>
                          <a:pt x="17" y="18"/>
                        </a:moveTo>
                        <a:lnTo>
                          <a:pt x="17" y="54"/>
                        </a:lnTo>
                        <a:lnTo>
                          <a:pt x="18" y="55"/>
                        </a:lnTo>
                        <a:cubicBezTo>
                          <a:pt x="18" y="55"/>
                          <a:pt x="19" y="54"/>
                          <a:pt x="19" y="54"/>
                        </a:cubicBezTo>
                        <a:lnTo>
                          <a:pt x="19" y="18"/>
                        </a:lnTo>
                        <a:lnTo>
                          <a:pt x="17" y="18"/>
                        </a:lnTo>
                        <a:close/>
                        <a:moveTo>
                          <a:pt x="18" y="71"/>
                        </a:moveTo>
                        <a:cubicBezTo>
                          <a:pt x="8" y="71"/>
                          <a:pt x="0" y="63"/>
                          <a:pt x="0" y="54"/>
                        </a:cubicBezTo>
                        <a:lnTo>
                          <a:pt x="0" y="18"/>
                        </a:lnTo>
                        <a:cubicBezTo>
                          <a:pt x="0" y="8"/>
                          <a:pt x="8" y="0"/>
                          <a:pt x="18" y="0"/>
                        </a:cubicBezTo>
                        <a:cubicBezTo>
                          <a:pt x="27" y="0"/>
                          <a:pt x="35" y="8"/>
                          <a:pt x="35" y="18"/>
                        </a:cubicBezTo>
                        <a:lnTo>
                          <a:pt x="35" y="54"/>
                        </a:lnTo>
                        <a:cubicBezTo>
                          <a:pt x="35" y="63"/>
                          <a:pt x="27" y="71"/>
                          <a:pt x="18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" name="Freeform 61">
                    <a:extLst>
                      <a:ext uri="{FF2B5EF4-FFF2-40B4-BE49-F238E27FC236}">
                        <a16:creationId xmlns:a16="http://schemas.microsoft.com/office/drawing/2014/main" id="{6966E5F4-8BB7-4722-89D7-B02738639D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79088" y="1533525"/>
                    <a:ext cx="23813" cy="79375"/>
                  </a:xfrm>
                  <a:custGeom>
                    <a:avLst/>
                    <a:gdLst>
                      <a:gd name="T0" fmla="*/ 9 w 17"/>
                      <a:gd name="T1" fmla="*/ 58 h 58"/>
                      <a:gd name="T2" fmla="*/ 0 w 17"/>
                      <a:gd name="T3" fmla="*/ 50 h 58"/>
                      <a:gd name="T4" fmla="*/ 0 w 17"/>
                      <a:gd name="T5" fmla="*/ 8 h 58"/>
                      <a:gd name="T6" fmla="*/ 9 w 17"/>
                      <a:gd name="T7" fmla="*/ 0 h 58"/>
                      <a:gd name="T8" fmla="*/ 17 w 17"/>
                      <a:gd name="T9" fmla="*/ 8 h 58"/>
                      <a:gd name="T10" fmla="*/ 17 w 17"/>
                      <a:gd name="T11" fmla="*/ 50 h 58"/>
                      <a:gd name="T12" fmla="*/ 9 w 17"/>
                      <a:gd name="T13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58">
                        <a:moveTo>
                          <a:pt x="9" y="58"/>
                        </a:moveTo>
                        <a:cubicBezTo>
                          <a:pt x="4" y="58"/>
                          <a:pt x="0" y="54"/>
                          <a:pt x="0" y="50"/>
                        </a:cubicBezTo>
                        <a:lnTo>
                          <a:pt x="0" y="8"/>
                        </a:lnTo>
                        <a:cubicBezTo>
                          <a:pt x="0" y="4"/>
                          <a:pt x="4" y="0"/>
                          <a:pt x="9" y="0"/>
                        </a:cubicBezTo>
                        <a:cubicBezTo>
                          <a:pt x="13" y="0"/>
                          <a:pt x="17" y="4"/>
                          <a:pt x="17" y="8"/>
                        </a:cubicBezTo>
                        <a:lnTo>
                          <a:pt x="17" y="50"/>
                        </a:lnTo>
                        <a:cubicBezTo>
                          <a:pt x="17" y="54"/>
                          <a:pt x="13" y="58"/>
                          <a:pt x="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그룹 19">
                  <a:extLst>
                    <a:ext uri="{FF2B5EF4-FFF2-40B4-BE49-F238E27FC236}">
                      <a16:creationId xmlns:a16="http://schemas.microsoft.com/office/drawing/2014/main" id="{6B03B174-5A81-4D16-BF04-92D14DA94F2B}"/>
                    </a:ext>
                  </a:extLst>
                </p:cNvPr>
                <p:cNvGrpSpPr/>
                <p:nvPr/>
              </p:nvGrpSpPr>
              <p:grpSpPr>
                <a:xfrm>
                  <a:off x="3909115" y="4557407"/>
                  <a:ext cx="537782" cy="440004"/>
                  <a:chOff x="6921501" y="1497012"/>
                  <a:chExt cx="785812" cy="642938"/>
                </a:xfrm>
                <a:solidFill>
                  <a:schemeClr val="accent1"/>
                </a:solidFill>
              </p:grpSpPr>
              <p:sp>
                <p:nvSpPr>
                  <p:cNvPr id="21" name="Freeform 25">
                    <a:extLst>
                      <a:ext uri="{FF2B5EF4-FFF2-40B4-BE49-F238E27FC236}">
                        <a16:creationId xmlns:a16="http://schemas.microsoft.com/office/drawing/2014/main" id="{B589FD5F-1B63-4B99-903B-A027B25889F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921501" y="1497012"/>
                    <a:ext cx="485775" cy="293688"/>
                  </a:xfrm>
                  <a:custGeom>
                    <a:avLst/>
                    <a:gdLst>
                      <a:gd name="T0" fmla="*/ 26 w 351"/>
                      <a:gd name="T1" fmla="*/ 17 h 213"/>
                      <a:gd name="T2" fmla="*/ 17 w 351"/>
                      <a:gd name="T3" fmla="*/ 29 h 213"/>
                      <a:gd name="T4" fmla="*/ 17 w 351"/>
                      <a:gd name="T5" fmla="*/ 184 h 213"/>
                      <a:gd name="T6" fmla="*/ 26 w 351"/>
                      <a:gd name="T7" fmla="*/ 197 h 213"/>
                      <a:gd name="T8" fmla="*/ 325 w 351"/>
                      <a:gd name="T9" fmla="*/ 197 h 213"/>
                      <a:gd name="T10" fmla="*/ 334 w 351"/>
                      <a:gd name="T11" fmla="*/ 184 h 213"/>
                      <a:gd name="T12" fmla="*/ 334 w 351"/>
                      <a:gd name="T13" fmla="*/ 29 h 213"/>
                      <a:gd name="T14" fmla="*/ 325 w 351"/>
                      <a:gd name="T15" fmla="*/ 17 h 213"/>
                      <a:gd name="T16" fmla="*/ 26 w 351"/>
                      <a:gd name="T17" fmla="*/ 17 h 213"/>
                      <a:gd name="T18" fmla="*/ 325 w 351"/>
                      <a:gd name="T19" fmla="*/ 213 h 213"/>
                      <a:gd name="T20" fmla="*/ 26 w 351"/>
                      <a:gd name="T21" fmla="*/ 213 h 213"/>
                      <a:gd name="T22" fmla="*/ 0 w 351"/>
                      <a:gd name="T23" fmla="*/ 184 h 213"/>
                      <a:gd name="T24" fmla="*/ 0 w 351"/>
                      <a:gd name="T25" fmla="*/ 29 h 213"/>
                      <a:gd name="T26" fmla="*/ 26 w 351"/>
                      <a:gd name="T27" fmla="*/ 0 h 213"/>
                      <a:gd name="T28" fmla="*/ 325 w 351"/>
                      <a:gd name="T29" fmla="*/ 0 h 213"/>
                      <a:gd name="T30" fmla="*/ 351 w 351"/>
                      <a:gd name="T31" fmla="*/ 29 h 213"/>
                      <a:gd name="T32" fmla="*/ 351 w 351"/>
                      <a:gd name="T33" fmla="*/ 184 h 213"/>
                      <a:gd name="T34" fmla="*/ 325 w 351"/>
                      <a:gd name="T35" fmla="*/ 213 h 2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51" h="213">
                        <a:moveTo>
                          <a:pt x="26" y="17"/>
                        </a:moveTo>
                        <a:cubicBezTo>
                          <a:pt x="21" y="17"/>
                          <a:pt x="17" y="22"/>
                          <a:pt x="17" y="29"/>
                        </a:cubicBezTo>
                        <a:lnTo>
                          <a:pt x="17" y="184"/>
                        </a:lnTo>
                        <a:cubicBezTo>
                          <a:pt x="17" y="191"/>
                          <a:pt x="21" y="197"/>
                          <a:pt x="26" y="197"/>
                        </a:cubicBezTo>
                        <a:lnTo>
                          <a:pt x="325" y="197"/>
                        </a:lnTo>
                        <a:cubicBezTo>
                          <a:pt x="330" y="197"/>
                          <a:pt x="334" y="191"/>
                          <a:pt x="334" y="184"/>
                        </a:cubicBezTo>
                        <a:lnTo>
                          <a:pt x="334" y="29"/>
                        </a:lnTo>
                        <a:cubicBezTo>
                          <a:pt x="334" y="22"/>
                          <a:pt x="330" y="17"/>
                          <a:pt x="325" y="17"/>
                        </a:cubicBezTo>
                        <a:lnTo>
                          <a:pt x="26" y="17"/>
                        </a:lnTo>
                        <a:close/>
                        <a:moveTo>
                          <a:pt x="325" y="213"/>
                        </a:moveTo>
                        <a:lnTo>
                          <a:pt x="26" y="213"/>
                        </a:lnTo>
                        <a:cubicBezTo>
                          <a:pt x="12" y="213"/>
                          <a:pt x="0" y="200"/>
                          <a:pt x="0" y="184"/>
                        </a:cubicBezTo>
                        <a:lnTo>
                          <a:pt x="0" y="29"/>
                        </a:lnTo>
                        <a:cubicBezTo>
                          <a:pt x="0" y="13"/>
                          <a:pt x="12" y="0"/>
                          <a:pt x="26" y="0"/>
                        </a:cubicBezTo>
                        <a:lnTo>
                          <a:pt x="325" y="0"/>
                        </a:lnTo>
                        <a:cubicBezTo>
                          <a:pt x="340" y="0"/>
                          <a:pt x="351" y="13"/>
                          <a:pt x="351" y="29"/>
                        </a:cubicBezTo>
                        <a:lnTo>
                          <a:pt x="351" y="184"/>
                        </a:lnTo>
                        <a:cubicBezTo>
                          <a:pt x="351" y="200"/>
                          <a:pt x="340" y="213"/>
                          <a:pt x="325" y="2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" name="Freeform 26">
                    <a:extLst>
                      <a:ext uri="{FF2B5EF4-FFF2-40B4-BE49-F238E27FC236}">
                        <a16:creationId xmlns:a16="http://schemas.microsoft.com/office/drawing/2014/main" id="{2591C664-2D3B-481B-A605-53E6BD6AED4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959601" y="2001837"/>
                    <a:ext cx="290513" cy="138113"/>
                  </a:xfrm>
                  <a:custGeom>
                    <a:avLst/>
                    <a:gdLst>
                      <a:gd name="T0" fmla="*/ 18 w 211"/>
                      <a:gd name="T1" fmla="*/ 17 h 100"/>
                      <a:gd name="T2" fmla="*/ 17 w 211"/>
                      <a:gd name="T3" fmla="*/ 18 h 100"/>
                      <a:gd name="T4" fmla="*/ 17 w 211"/>
                      <a:gd name="T5" fmla="*/ 83 h 100"/>
                      <a:gd name="T6" fmla="*/ 18 w 211"/>
                      <a:gd name="T7" fmla="*/ 83 h 100"/>
                      <a:gd name="T8" fmla="*/ 193 w 211"/>
                      <a:gd name="T9" fmla="*/ 83 h 100"/>
                      <a:gd name="T10" fmla="*/ 195 w 211"/>
                      <a:gd name="T11" fmla="*/ 83 h 100"/>
                      <a:gd name="T12" fmla="*/ 194 w 211"/>
                      <a:gd name="T13" fmla="*/ 18 h 100"/>
                      <a:gd name="T14" fmla="*/ 193 w 211"/>
                      <a:gd name="T15" fmla="*/ 17 h 100"/>
                      <a:gd name="T16" fmla="*/ 18 w 211"/>
                      <a:gd name="T17" fmla="*/ 17 h 100"/>
                      <a:gd name="T18" fmla="*/ 193 w 211"/>
                      <a:gd name="T19" fmla="*/ 100 h 100"/>
                      <a:gd name="T20" fmla="*/ 18 w 211"/>
                      <a:gd name="T21" fmla="*/ 100 h 100"/>
                      <a:gd name="T22" fmla="*/ 0 w 211"/>
                      <a:gd name="T23" fmla="*/ 83 h 100"/>
                      <a:gd name="T24" fmla="*/ 0 w 211"/>
                      <a:gd name="T25" fmla="*/ 18 h 100"/>
                      <a:gd name="T26" fmla="*/ 18 w 211"/>
                      <a:gd name="T27" fmla="*/ 0 h 100"/>
                      <a:gd name="T28" fmla="*/ 193 w 211"/>
                      <a:gd name="T29" fmla="*/ 0 h 100"/>
                      <a:gd name="T30" fmla="*/ 211 w 211"/>
                      <a:gd name="T31" fmla="*/ 18 h 100"/>
                      <a:gd name="T32" fmla="*/ 211 w 211"/>
                      <a:gd name="T33" fmla="*/ 83 h 100"/>
                      <a:gd name="T34" fmla="*/ 193 w 211"/>
                      <a:gd name="T35" fmla="*/ 10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11" h="100">
                        <a:moveTo>
                          <a:pt x="18" y="17"/>
                        </a:moveTo>
                        <a:cubicBezTo>
                          <a:pt x="17" y="17"/>
                          <a:pt x="17" y="17"/>
                          <a:pt x="17" y="18"/>
                        </a:cubicBezTo>
                        <a:lnTo>
                          <a:pt x="17" y="83"/>
                        </a:lnTo>
                        <a:cubicBezTo>
                          <a:pt x="17" y="83"/>
                          <a:pt x="17" y="83"/>
                          <a:pt x="18" y="83"/>
                        </a:cubicBezTo>
                        <a:lnTo>
                          <a:pt x="193" y="83"/>
                        </a:lnTo>
                        <a:cubicBezTo>
                          <a:pt x="194" y="83"/>
                          <a:pt x="194" y="83"/>
                          <a:pt x="195" y="83"/>
                        </a:cubicBezTo>
                        <a:lnTo>
                          <a:pt x="194" y="18"/>
                        </a:lnTo>
                        <a:cubicBezTo>
                          <a:pt x="194" y="17"/>
                          <a:pt x="194" y="17"/>
                          <a:pt x="193" y="17"/>
                        </a:cubicBezTo>
                        <a:lnTo>
                          <a:pt x="18" y="17"/>
                        </a:lnTo>
                        <a:close/>
                        <a:moveTo>
                          <a:pt x="193" y="100"/>
                        </a:moveTo>
                        <a:lnTo>
                          <a:pt x="18" y="100"/>
                        </a:lnTo>
                        <a:cubicBezTo>
                          <a:pt x="8" y="100"/>
                          <a:pt x="0" y="92"/>
                          <a:pt x="0" y="83"/>
                        </a:cubicBezTo>
                        <a:lnTo>
                          <a:pt x="0" y="18"/>
                        </a:lnTo>
                        <a:cubicBezTo>
                          <a:pt x="0" y="8"/>
                          <a:pt x="8" y="0"/>
                          <a:pt x="18" y="0"/>
                        </a:cubicBezTo>
                        <a:lnTo>
                          <a:pt x="193" y="0"/>
                        </a:lnTo>
                        <a:cubicBezTo>
                          <a:pt x="203" y="0"/>
                          <a:pt x="211" y="8"/>
                          <a:pt x="211" y="18"/>
                        </a:cubicBezTo>
                        <a:lnTo>
                          <a:pt x="211" y="83"/>
                        </a:lnTo>
                        <a:cubicBezTo>
                          <a:pt x="211" y="92"/>
                          <a:pt x="203" y="100"/>
                          <a:pt x="193" y="10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" name="Freeform 27">
                    <a:extLst>
                      <a:ext uri="{FF2B5EF4-FFF2-40B4-BE49-F238E27FC236}">
                        <a16:creationId xmlns:a16="http://schemas.microsoft.com/office/drawing/2014/main" id="{04E84FF3-41D9-45F4-A185-439D13A4D15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383463" y="1562100"/>
                    <a:ext cx="166688" cy="165100"/>
                  </a:xfrm>
                  <a:custGeom>
                    <a:avLst/>
                    <a:gdLst>
                      <a:gd name="T0" fmla="*/ 32 w 120"/>
                      <a:gd name="T1" fmla="*/ 17 h 119"/>
                      <a:gd name="T2" fmla="*/ 17 w 120"/>
                      <a:gd name="T3" fmla="*/ 32 h 119"/>
                      <a:gd name="T4" fmla="*/ 17 w 120"/>
                      <a:gd name="T5" fmla="*/ 87 h 119"/>
                      <a:gd name="T6" fmla="*/ 32 w 120"/>
                      <a:gd name="T7" fmla="*/ 103 h 119"/>
                      <a:gd name="T8" fmla="*/ 88 w 120"/>
                      <a:gd name="T9" fmla="*/ 103 h 119"/>
                      <a:gd name="T10" fmla="*/ 103 w 120"/>
                      <a:gd name="T11" fmla="*/ 87 h 119"/>
                      <a:gd name="T12" fmla="*/ 103 w 120"/>
                      <a:gd name="T13" fmla="*/ 32 h 119"/>
                      <a:gd name="T14" fmla="*/ 88 w 120"/>
                      <a:gd name="T15" fmla="*/ 17 h 119"/>
                      <a:gd name="T16" fmla="*/ 32 w 120"/>
                      <a:gd name="T17" fmla="*/ 17 h 119"/>
                      <a:gd name="T18" fmla="*/ 88 w 120"/>
                      <a:gd name="T19" fmla="*/ 119 h 119"/>
                      <a:gd name="T20" fmla="*/ 32 w 120"/>
                      <a:gd name="T21" fmla="*/ 119 h 119"/>
                      <a:gd name="T22" fmla="*/ 0 w 120"/>
                      <a:gd name="T23" fmla="*/ 87 h 119"/>
                      <a:gd name="T24" fmla="*/ 0 w 120"/>
                      <a:gd name="T25" fmla="*/ 32 h 119"/>
                      <a:gd name="T26" fmla="*/ 32 w 120"/>
                      <a:gd name="T27" fmla="*/ 0 h 119"/>
                      <a:gd name="T28" fmla="*/ 88 w 120"/>
                      <a:gd name="T29" fmla="*/ 0 h 119"/>
                      <a:gd name="T30" fmla="*/ 120 w 120"/>
                      <a:gd name="T31" fmla="*/ 32 h 119"/>
                      <a:gd name="T32" fmla="*/ 120 w 120"/>
                      <a:gd name="T33" fmla="*/ 87 h 119"/>
                      <a:gd name="T34" fmla="*/ 88 w 120"/>
                      <a:gd name="T35" fmla="*/ 119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20" h="119">
                        <a:moveTo>
                          <a:pt x="32" y="17"/>
                        </a:moveTo>
                        <a:cubicBezTo>
                          <a:pt x="24" y="17"/>
                          <a:pt x="17" y="23"/>
                          <a:pt x="17" y="32"/>
                        </a:cubicBezTo>
                        <a:lnTo>
                          <a:pt x="17" y="87"/>
                        </a:lnTo>
                        <a:cubicBezTo>
                          <a:pt x="17" y="96"/>
                          <a:pt x="24" y="103"/>
                          <a:pt x="32" y="103"/>
                        </a:cubicBezTo>
                        <a:lnTo>
                          <a:pt x="88" y="103"/>
                        </a:lnTo>
                        <a:cubicBezTo>
                          <a:pt x="96" y="103"/>
                          <a:pt x="103" y="96"/>
                          <a:pt x="103" y="87"/>
                        </a:cubicBezTo>
                        <a:lnTo>
                          <a:pt x="103" y="32"/>
                        </a:lnTo>
                        <a:cubicBezTo>
                          <a:pt x="103" y="23"/>
                          <a:pt x="96" y="17"/>
                          <a:pt x="88" y="17"/>
                        </a:cubicBezTo>
                        <a:lnTo>
                          <a:pt x="32" y="17"/>
                        </a:lnTo>
                        <a:close/>
                        <a:moveTo>
                          <a:pt x="88" y="119"/>
                        </a:moveTo>
                        <a:lnTo>
                          <a:pt x="32" y="119"/>
                        </a:lnTo>
                        <a:cubicBezTo>
                          <a:pt x="15" y="119"/>
                          <a:pt x="0" y="105"/>
                          <a:pt x="0" y="87"/>
                        </a:cubicBezTo>
                        <a:lnTo>
                          <a:pt x="0" y="32"/>
                        </a:lnTo>
                        <a:cubicBezTo>
                          <a:pt x="0" y="14"/>
                          <a:pt x="15" y="0"/>
                          <a:pt x="32" y="0"/>
                        </a:cubicBezTo>
                        <a:lnTo>
                          <a:pt x="88" y="0"/>
                        </a:lnTo>
                        <a:cubicBezTo>
                          <a:pt x="105" y="0"/>
                          <a:pt x="120" y="14"/>
                          <a:pt x="120" y="32"/>
                        </a:cubicBezTo>
                        <a:lnTo>
                          <a:pt x="120" y="87"/>
                        </a:lnTo>
                        <a:cubicBezTo>
                          <a:pt x="120" y="105"/>
                          <a:pt x="105" y="119"/>
                          <a:pt x="88" y="11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" name="Freeform 28">
                    <a:extLst>
                      <a:ext uri="{FF2B5EF4-FFF2-40B4-BE49-F238E27FC236}">
                        <a16:creationId xmlns:a16="http://schemas.microsoft.com/office/drawing/2014/main" id="{A107254F-8B8C-4F4F-9E1E-15377708E77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965951" y="1770062"/>
                    <a:ext cx="239713" cy="255588"/>
                  </a:xfrm>
                  <a:custGeom>
                    <a:avLst/>
                    <a:gdLst>
                      <a:gd name="T0" fmla="*/ 20 w 173"/>
                      <a:gd name="T1" fmla="*/ 168 h 185"/>
                      <a:gd name="T2" fmla="*/ 98 w 173"/>
                      <a:gd name="T3" fmla="*/ 168 h 185"/>
                      <a:gd name="T4" fmla="*/ 153 w 173"/>
                      <a:gd name="T5" fmla="*/ 16 h 185"/>
                      <a:gd name="T6" fmla="*/ 68 w 173"/>
                      <a:gd name="T7" fmla="*/ 16 h 185"/>
                      <a:gd name="T8" fmla="*/ 20 w 173"/>
                      <a:gd name="T9" fmla="*/ 168 h 185"/>
                      <a:gd name="T10" fmla="*/ 104 w 173"/>
                      <a:gd name="T11" fmla="*/ 185 h 185"/>
                      <a:gd name="T12" fmla="*/ 9 w 173"/>
                      <a:gd name="T13" fmla="*/ 185 h 185"/>
                      <a:gd name="T14" fmla="*/ 2 w 173"/>
                      <a:gd name="T15" fmla="*/ 182 h 185"/>
                      <a:gd name="T16" fmla="*/ 1 w 173"/>
                      <a:gd name="T17" fmla="*/ 174 h 185"/>
                      <a:gd name="T18" fmla="*/ 54 w 173"/>
                      <a:gd name="T19" fmla="*/ 5 h 185"/>
                      <a:gd name="T20" fmla="*/ 62 w 173"/>
                      <a:gd name="T21" fmla="*/ 0 h 185"/>
                      <a:gd name="T22" fmla="*/ 164 w 173"/>
                      <a:gd name="T23" fmla="*/ 0 h 185"/>
                      <a:gd name="T24" fmla="*/ 171 w 173"/>
                      <a:gd name="T25" fmla="*/ 3 h 185"/>
                      <a:gd name="T26" fmla="*/ 172 w 173"/>
                      <a:gd name="T27" fmla="*/ 11 h 185"/>
                      <a:gd name="T28" fmla="*/ 112 w 173"/>
                      <a:gd name="T29" fmla="*/ 179 h 185"/>
                      <a:gd name="T30" fmla="*/ 104 w 173"/>
                      <a:gd name="T31" fmla="*/ 185 h 1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73" h="185">
                        <a:moveTo>
                          <a:pt x="20" y="168"/>
                        </a:moveTo>
                        <a:lnTo>
                          <a:pt x="98" y="168"/>
                        </a:lnTo>
                        <a:lnTo>
                          <a:pt x="153" y="16"/>
                        </a:lnTo>
                        <a:lnTo>
                          <a:pt x="68" y="16"/>
                        </a:lnTo>
                        <a:lnTo>
                          <a:pt x="20" y="168"/>
                        </a:lnTo>
                        <a:close/>
                        <a:moveTo>
                          <a:pt x="104" y="185"/>
                        </a:moveTo>
                        <a:lnTo>
                          <a:pt x="9" y="185"/>
                        </a:lnTo>
                        <a:cubicBezTo>
                          <a:pt x="6" y="185"/>
                          <a:pt x="3" y="184"/>
                          <a:pt x="2" y="182"/>
                        </a:cubicBezTo>
                        <a:cubicBezTo>
                          <a:pt x="0" y="179"/>
                          <a:pt x="0" y="177"/>
                          <a:pt x="1" y="174"/>
                        </a:cubicBezTo>
                        <a:lnTo>
                          <a:pt x="54" y="5"/>
                        </a:lnTo>
                        <a:cubicBezTo>
                          <a:pt x="55" y="2"/>
                          <a:pt x="58" y="0"/>
                          <a:pt x="62" y="0"/>
                        </a:cubicBezTo>
                        <a:lnTo>
                          <a:pt x="164" y="0"/>
                        </a:lnTo>
                        <a:cubicBezTo>
                          <a:pt x="167" y="0"/>
                          <a:pt x="170" y="1"/>
                          <a:pt x="171" y="3"/>
                        </a:cubicBezTo>
                        <a:cubicBezTo>
                          <a:pt x="173" y="5"/>
                          <a:pt x="173" y="8"/>
                          <a:pt x="172" y="11"/>
                        </a:cubicBezTo>
                        <a:lnTo>
                          <a:pt x="112" y="179"/>
                        </a:lnTo>
                        <a:cubicBezTo>
                          <a:pt x="111" y="183"/>
                          <a:pt x="108" y="185"/>
                          <a:pt x="104" y="1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" name="Freeform 29">
                    <a:extLst>
                      <a:ext uri="{FF2B5EF4-FFF2-40B4-BE49-F238E27FC236}">
                        <a16:creationId xmlns:a16="http://schemas.microsoft.com/office/drawing/2014/main" id="{DD2F59E0-24E1-4458-94F4-40D35BB13C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1631950"/>
                    <a:ext cx="180975" cy="23813"/>
                  </a:xfrm>
                  <a:custGeom>
                    <a:avLst/>
                    <a:gdLst>
                      <a:gd name="T0" fmla="*/ 122 w 131"/>
                      <a:gd name="T1" fmla="*/ 17 h 17"/>
                      <a:gd name="T2" fmla="*/ 8 w 131"/>
                      <a:gd name="T3" fmla="*/ 17 h 17"/>
                      <a:gd name="T4" fmla="*/ 0 w 131"/>
                      <a:gd name="T5" fmla="*/ 9 h 17"/>
                      <a:gd name="T6" fmla="*/ 8 w 131"/>
                      <a:gd name="T7" fmla="*/ 0 h 17"/>
                      <a:gd name="T8" fmla="*/ 122 w 131"/>
                      <a:gd name="T9" fmla="*/ 0 h 17"/>
                      <a:gd name="T10" fmla="*/ 131 w 131"/>
                      <a:gd name="T11" fmla="*/ 9 h 17"/>
                      <a:gd name="T12" fmla="*/ 122 w 1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7">
                        <a:moveTo>
                          <a:pt x="122" y="17"/>
                        </a:moveTo>
                        <a:lnTo>
                          <a:pt x="8" y="17"/>
                        </a:lnTo>
                        <a:cubicBezTo>
                          <a:pt x="4" y="17"/>
                          <a:pt x="0" y="13"/>
                          <a:pt x="0" y="9"/>
                        </a:cubicBezTo>
                        <a:cubicBezTo>
                          <a:pt x="0" y="4"/>
                          <a:pt x="4" y="0"/>
                          <a:pt x="8" y="0"/>
                        </a:cubicBezTo>
                        <a:lnTo>
                          <a:pt x="122" y="0"/>
                        </a:lnTo>
                        <a:cubicBezTo>
                          <a:pt x="127" y="0"/>
                          <a:pt x="131" y="4"/>
                          <a:pt x="131" y="9"/>
                        </a:cubicBezTo>
                        <a:cubicBezTo>
                          <a:pt x="131" y="13"/>
                          <a:pt x="127" y="17"/>
                          <a:pt x="122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" name="Freeform 30">
                    <a:extLst>
                      <a:ext uri="{FF2B5EF4-FFF2-40B4-BE49-F238E27FC236}">
                        <a16:creationId xmlns:a16="http://schemas.microsoft.com/office/drawing/2014/main" id="{2F939408-B11B-4BCC-A323-2D6AA416BA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1213" y="1770062"/>
                    <a:ext cx="88900" cy="95250"/>
                  </a:xfrm>
                  <a:custGeom>
                    <a:avLst/>
                    <a:gdLst>
                      <a:gd name="T0" fmla="*/ 57 w 65"/>
                      <a:gd name="T1" fmla="*/ 69 h 69"/>
                      <a:gd name="T2" fmla="*/ 8 w 65"/>
                      <a:gd name="T3" fmla="*/ 69 h 69"/>
                      <a:gd name="T4" fmla="*/ 0 w 65"/>
                      <a:gd name="T5" fmla="*/ 60 h 69"/>
                      <a:gd name="T6" fmla="*/ 8 w 65"/>
                      <a:gd name="T7" fmla="*/ 52 h 69"/>
                      <a:gd name="T8" fmla="*/ 48 w 65"/>
                      <a:gd name="T9" fmla="*/ 52 h 69"/>
                      <a:gd name="T10" fmla="*/ 48 w 65"/>
                      <a:gd name="T11" fmla="*/ 8 h 69"/>
                      <a:gd name="T12" fmla="*/ 57 w 65"/>
                      <a:gd name="T13" fmla="*/ 0 h 69"/>
                      <a:gd name="T14" fmla="*/ 65 w 65"/>
                      <a:gd name="T15" fmla="*/ 8 h 69"/>
                      <a:gd name="T16" fmla="*/ 65 w 65"/>
                      <a:gd name="T17" fmla="*/ 60 h 69"/>
                      <a:gd name="T18" fmla="*/ 57 w 65"/>
                      <a:gd name="T19" fmla="*/ 69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5" h="69">
                        <a:moveTo>
                          <a:pt x="57" y="69"/>
                        </a:moveTo>
                        <a:lnTo>
                          <a:pt x="8" y="69"/>
                        </a:lnTo>
                        <a:cubicBezTo>
                          <a:pt x="3" y="69"/>
                          <a:pt x="0" y="65"/>
                          <a:pt x="0" y="60"/>
                        </a:cubicBezTo>
                        <a:cubicBezTo>
                          <a:pt x="0" y="56"/>
                          <a:pt x="3" y="52"/>
                          <a:pt x="8" y="52"/>
                        </a:cubicBezTo>
                        <a:lnTo>
                          <a:pt x="48" y="52"/>
                        </a:lnTo>
                        <a:lnTo>
                          <a:pt x="48" y="8"/>
                        </a:lnTo>
                        <a:cubicBezTo>
                          <a:pt x="48" y="3"/>
                          <a:pt x="52" y="0"/>
                          <a:pt x="57" y="0"/>
                        </a:cubicBezTo>
                        <a:cubicBezTo>
                          <a:pt x="61" y="0"/>
                          <a:pt x="65" y="3"/>
                          <a:pt x="65" y="8"/>
                        </a:cubicBezTo>
                        <a:lnTo>
                          <a:pt x="65" y="60"/>
                        </a:lnTo>
                        <a:cubicBezTo>
                          <a:pt x="65" y="65"/>
                          <a:pt x="61" y="69"/>
                          <a:pt x="5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" name="Freeform 31">
                    <a:extLst>
                      <a:ext uri="{FF2B5EF4-FFF2-40B4-BE49-F238E27FC236}">
                        <a16:creationId xmlns:a16="http://schemas.microsoft.com/office/drawing/2014/main" id="{E7C67EC8-6C52-4FB5-8822-CF91B3B2E95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965951" y="1541462"/>
                    <a:ext cx="131763" cy="58738"/>
                  </a:xfrm>
                  <a:custGeom>
                    <a:avLst/>
                    <a:gdLst>
                      <a:gd name="T0" fmla="*/ 17 w 95"/>
                      <a:gd name="T1" fmla="*/ 26 h 43"/>
                      <a:gd name="T2" fmla="*/ 78 w 95"/>
                      <a:gd name="T3" fmla="*/ 26 h 43"/>
                      <a:gd name="T4" fmla="*/ 78 w 95"/>
                      <a:gd name="T5" fmla="*/ 17 h 43"/>
                      <a:gd name="T6" fmla="*/ 17 w 95"/>
                      <a:gd name="T7" fmla="*/ 17 h 43"/>
                      <a:gd name="T8" fmla="*/ 17 w 95"/>
                      <a:gd name="T9" fmla="*/ 26 h 43"/>
                      <a:gd name="T10" fmla="*/ 87 w 95"/>
                      <a:gd name="T11" fmla="*/ 43 h 43"/>
                      <a:gd name="T12" fmla="*/ 9 w 95"/>
                      <a:gd name="T13" fmla="*/ 43 h 43"/>
                      <a:gd name="T14" fmla="*/ 0 w 95"/>
                      <a:gd name="T15" fmla="*/ 35 h 43"/>
                      <a:gd name="T16" fmla="*/ 0 w 95"/>
                      <a:gd name="T17" fmla="*/ 8 h 43"/>
                      <a:gd name="T18" fmla="*/ 9 w 95"/>
                      <a:gd name="T19" fmla="*/ 0 h 43"/>
                      <a:gd name="T20" fmla="*/ 87 w 95"/>
                      <a:gd name="T21" fmla="*/ 0 h 43"/>
                      <a:gd name="T22" fmla="*/ 95 w 95"/>
                      <a:gd name="T23" fmla="*/ 8 h 43"/>
                      <a:gd name="T24" fmla="*/ 95 w 95"/>
                      <a:gd name="T25" fmla="*/ 35 h 43"/>
                      <a:gd name="T26" fmla="*/ 87 w 95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5" h="43">
                        <a:moveTo>
                          <a:pt x="17" y="26"/>
                        </a:moveTo>
                        <a:lnTo>
                          <a:pt x="78" y="26"/>
                        </a:lnTo>
                        <a:lnTo>
                          <a:pt x="78" y="17"/>
                        </a:lnTo>
                        <a:lnTo>
                          <a:pt x="17" y="17"/>
                        </a:lnTo>
                        <a:lnTo>
                          <a:pt x="17" y="26"/>
                        </a:lnTo>
                        <a:close/>
                        <a:moveTo>
                          <a:pt x="87" y="43"/>
                        </a:moveTo>
                        <a:lnTo>
                          <a:pt x="9" y="43"/>
                        </a:lnTo>
                        <a:cubicBezTo>
                          <a:pt x="4" y="43"/>
                          <a:pt x="0" y="39"/>
                          <a:pt x="0" y="35"/>
                        </a:cubicBezTo>
                        <a:lnTo>
                          <a:pt x="0" y="8"/>
                        </a:lnTo>
                        <a:cubicBezTo>
                          <a:pt x="0" y="4"/>
                          <a:pt x="4" y="0"/>
                          <a:pt x="9" y="0"/>
                        </a:cubicBezTo>
                        <a:lnTo>
                          <a:pt x="87" y="0"/>
                        </a:lnTo>
                        <a:cubicBezTo>
                          <a:pt x="91" y="0"/>
                          <a:pt x="95" y="4"/>
                          <a:pt x="95" y="8"/>
                        </a:cubicBezTo>
                        <a:lnTo>
                          <a:pt x="95" y="35"/>
                        </a:lnTo>
                        <a:cubicBezTo>
                          <a:pt x="95" y="39"/>
                          <a:pt x="91" y="43"/>
                          <a:pt x="87" y="4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" name="Freeform 32">
                    <a:extLst>
                      <a:ext uri="{FF2B5EF4-FFF2-40B4-BE49-F238E27FC236}">
                        <a16:creationId xmlns:a16="http://schemas.microsoft.com/office/drawing/2014/main" id="{8A3D7D4B-C33F-49E6-BC4B-A6B1E9FAFA6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104063" y="1531937"/>
                    <a:ext cx="79375" cy="77788"/>
                  </a:xfrm>
                  <a:custGeom>
                    <a:avLst/>
                    <a:gdLst>
                      <a:gd name="T0" fmla="*/ 28 w 57"/>
                      <a:gd name="T1" fmla="*/ 16 h 57"/>
                      <a:gd name="T2" fmla="*/ 16 w 57"/>
                      <a:gd name="T3" fmla="*/ 28 h 57"/>
                      <a:gd name="T4" fmla="*/ 28 w 57"/>
                      <a:gd name="T5" fmla="*/ 41 h 57"/>
                      <a:gd name="T6" fmla="*/ 41 w 57"/>
                      <a:gd name="T7" fmla="*/ 28 h 57"/>
                      <a:gd name="T8" fmla="*/ 28 w 57"/>
                      <a:gd name="T9" fmla="*/ 16 h 57"/>
                      <a:gd name="T10" fmla="*/ 28 w 57"/>
                      <a:gd name="T11" fmla="*/ 57 h 57"/>
                      <a:gd name="T12" fmla="*/ 0 w 57"/>
                      <a:gd name="T13" fmla="*/ 28 h 57"/>
                      <a:gd name="T14" fmla="*/ 28 w 57"/>
                      <a:gd name="T15" fmla="*/ 0 h 57"/>
                      <a:gd name="T16" fmla="*/ 57 w 57"/>
                      <a:gd name="T17" fmla="*/ 28 h 57"/>
                      <a:gd name="T18" fmla="*/ 28 w 57"/>
                      <a:gd name="T19" fmla="*/ 57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7" h="57">
                        <a:moveTo>
                          <a:pt x="28" y="16"/>
                        </a:moveTo>
                        <a:cubicBezTo>
                          <a:pt x="22" y="16"/>
                          <a:pt x="16" y="22"/>
                          <a:pt x="16" y="28"/>
                        </a:cubicBezTo>
                        <a:cubicBezTo>
                          <a:pt x="16" y="35"/>
                          <a:pt x="22" y="41"/>
                          <a:pt x="28" y="41"/>
                        </a:cubicBezTo>
                        <a:cubicBezTo>
                          <a:pt x="35" y="41"/>
                          <a:pt x="41" y="35"/>
                          <a:pt x="41" y="28"/>
                        </a:cubicBezTo>
                        <a:cubicBezTo>
                          <a:pt x="41" y="22"/>
                          <a:pt x="35" y="16"/>
                          <a:pt x="28" y="16"/>
                        </a:cubicBezTo>
                        <a:close/>
                        <a:moveTo>
                          <a:pt x="28" y="57"/>
                        </a:moveTo>
                        <a:cubicBezTo>
                          <a:pt x="12" y="57"/>
                          <a:pt x="0" y="44"/>
                          <a:pt x="0" y="28"/>
                        </a:cubicBezTo>
                        <a:cubicBezTo>
                          <a:pt x="0" y="12"/>
                          <a:pt x="12" y="0"/>
                          <a:pt x="28" y="0"/>
                        </a:cubicBezTo>
                        <a:cubicBezTo>
                          <a:pt x="44" y="0"/>
                          <a:pt x="57" y="12"/>
                          <a:pt x="57" y="28"/>
                        </a:cubicBezTo>
                        <a:cubicBezTo>
                          <a:pt x="57" y="44"/>
                          <a:pt x="44" y="57"/>
                          <a:pt x="28" y="5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" name="그룹 28">
                  <a:extLst>
                    <a:ext uri="{FF2B5EF4-FFF2-40B4-BE49-F238E27FC236}">
                      <a16:creationId xmlns:a16="http://schemas.microsoft.com/office/drawing/2014/main" id="{42D720EC-2C2E-498A-8F55-7872BC876DFE}"/>
                    </a:ext>
                  </a:extLst>
                </p:cNvPr>
                <p:cNvGrpSpPr/>
                <p:nvPr/>
              </p:nvGrpSpPr>
              <p:grpSpPr>
                <a:xfrm>
                  <a:off x="2609025" y="5662803"/>
                  <a:ext cx="376915" cy="577690"/>
                  <a:chOff x="8067676" y="1446212"/>
                  <a:chExt cx="485775" cy="744538"/>
                </a:xfrm>
                <a:solidFill>
                  <a:schemeClr val="accent1"/>
                </a:solidFill>
              </p:grpSpPr>
              <p:sp>
                <p:nvSpPr>
                  <p:cNvPr id="30" name="Freeform 33">
                    <a:extLst>
                      <a:ext uri="{FF2B5EF4-FFF2-40B4-BE49-F238E27FC236}">
                        <a16:creationId xmlns:a16="http://schemas.microsoft.com/office/drawing/2014/main" id="{FDA4AB83-D33E-4056-B54B-3F8691A94E7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258176" y="1579562"/>
                    <a:ext cx="103188" cy="104775"/>
                  </a:xfrm>
                  <a:custGeom>
                    <a:avLst/>
                    <a:gdLst>
                      <a:gd name="T0" fmla="*/ 37 w 75"/>
                      <a:gd name="T1" fmla="*/ 17 h 75"/>
                      <a:gd name="T2" fmla="*/ 17 w 75"/>
                      <a:gd name="T3" fmla="*/ 38 h 75"/>
                      <a:gd name="T4" fmla="*/ 37 w 75"/>
                      <a:gd name="T5" fmla="*/ 58 h 75"/>
                      <a:gd name="T6" fmla="*/ 58 w 75"/>
                      <a:gd name="T7" fmla="*/ 38 h 75"/>
                      <a:gd name="T8" fmla="*/ 37 w 75"/>
                      <a:gd name="T9" fmla="*/ 17 h 75"/>
                      <a:gd name="T10" fmla="*/ 37 w 75"/>
                      <a:gd name="T11" fmla="*/ 75 h 75"/>
                      <a:gd name="T12" fmla="*/ 0 w 75"/>
                      <a:gd name="T13" fmla="*/ 38 h 75"/>
                      <a:gd name="T14" fmla="*/ 37 w 75"/>
                      <a:gd name="T15" fmla="*/ 0 h 75"/>
                      <a:gd name="T16" fmla="*/ 75 w 75"/>
                      <a:gd name="T17" fmla="*/ 38 h 75"/>
                      <a:gd name="T18" fmla="*/ 37 w 75"/>
                      <a:gd name="T19" fmla="*/ 75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5" h="75">
                        <a:moveTo>
                          <a:pt x="37" y="17"/>
                        </a:moveTo>
                        <a:cubicBezTo>
                          <a:pt x="26" y="17"/>
                          <a:pt x="17" y="26"/>
                          <a:pt x="17" y="38"/>
                        </a:cubicBezTo>
                        <a:cubicBezTo>
                          <a:pt x="17" y="49"/>
                          <a:pt x="26" y="58"/>
                          <a:pt x="37" y="58"/>
                        </a:cubicBezTo>
                        <a:cubicBezTo>
                          <a:pt x="49" y="58"/>
                          <a:pt x="58" y="49"/>
                          <a:pt x="58" y="38"/>
                        </a:cubicBezTo>
                        <a:cubicBezTo>
                          <a:pt x="58" y="26"/>
                          <a:pt x="49" y="17"/>
                          <a:pt x="37" y="17"/>
                        </a:cubicBezTo>
                        <a:close/>
                        <a:moveTo>
                          <a:pt x="37" y="75"/>
                        </a:moveTo>
                        <a:cubicBezTo>
                          <a:pt x="17" y="75"/>
                          <a:pt x="0" y="58"/>
                          <a:pt x="0" y="38"/>
                        </a:cubicBezTo>
                        <a:cubicBezTo>
                          <a:pt x="0" y="17"/>
                          <a:pt x="17" y="0"/>
                          <a:pt x="37" y="0"/>
                        </a:cubicBezTo>
                        <a:cubicBezTo>
                          <a:pt x="58" y="0"/>
                          <a:pt x="75" y="17"/>
                          <a:pt x="75" y="38"/>
                        </a:cubicBezTo>
                        <a:cubicBezTo>
                          <a:pt x="75" y="58"/>
                          <a:pt x="58" y="75"/>
                          <a:pt x="37" y="7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" name="Freeform 34">
                    <a:extLst>
                      <a:ext uri="{FF2B5EF4-FFF2-40B4-BE49-F238E27FC236}">
                        <a16:creationId xmlns:a16="http://schemas.microsoft.com/office/drawing/2014/main" id="{FFF50F7D-9A91-400B-95C1-EC9CE6FBDF4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216901" y="1446212"/>
                    <a:ext cx="187325" cy="279400"/>
                  </a:xfrm>
                  <a:custGeom>
                    <a:avLst/>
                    <a:gdLst>
                      <a:gd name="T0" fmla="*/ 67 w 135"/>
                      <a:gd name="T1" fmla="*/ 16 h 202"/>
                      <a:gd name="T2" fmla="*/ 65 w 135"/>
                      <a:gd name="T3" fmla="*/ 22 h 202"/>
                      <a:gd name="T4" fmla="*/ 65 w 135"/>
                      <a:gd name="T5" fmla="*/ 77 h 202"/>
                      <a:gd name="T6" fmla="*/ 58 w 135"/>
                      <a:gd name="T7" fmla="*/ 85 h 202"/>
                      <a:gd name="T8" fmla="*/ 17 w 135"/>
                      <a:gd name="T9" fmla="*/ 135 h 202"/>
                      <a:gd name="T10" fmla="*/ 67 w 135"/>
                      <a:gd name="T11" fmla="*/ 185 h 202"/>
                      <a:gd name="T12" fmla="*/ 118 w 135"/>
                      <a:gd name="T13" fmla="*/ 135 h 202"/>
                      <a:gd name="T14" fmla="*/ 77 w 135"/>
                      <a:gd name="T15" fmla="*/ 85 h 202"/>
                      <a:gd name="T16" fmla="*/ 70 w 135"/>
                      <a:gd name="T17" fmla="*/ 77 h 202"/>
                      <a:gd name="T18" fmla="*/ 70 w 135"/>
                      <a:gd name="T19" fmla="*/ 22 h 202"/>
                      <a:gd name="T20" fmla="*/ 67 w 135"/>
                      <a:gd name="T21" fmla="*/ 16 h 202"/>
                      <a:gd name="T22" fmla="*/ 67 w 135"/>
                      <a:gd name="T23" fmla="*/ 202 h 202"/>
                      <a:gd name="T24" fmla="*/ 0 w 135"/>
                      <a:gd name="T25" fmla="*/ 135 h 202"/>
                      <a:gd name="T26" fmla="*/ 48 w 135"/>
                      <a:gd name="T27" fmla="*/ 70 h 202"/>
                      <a:gd name="T28" fmla="*/ 48 w 135"/>
                      <a:gd name="T29" fmla="*/ 22 h 202"/>
                      <a:gd name="T30" fmla="*/ 67 w 135"/>
                      <a:gd name="T31" fmla="*/ 0 h 202"/>
                      <a:gd name="T32" fmla="*/ 87 w 135"/>
                      <a:gd name="T33" fmla="*/ 22 h 202"/>
                      <a:gd name="T34" fmla="*/ 87 w 135"/>
                      <a:gd name="T35" fmla="*/ 70 h 202"/>
                      <a:gd name="T36" fmla="*/ 135 w 135"/>
                      <a:gd name="T37" fmla="*/ 135 h 202"/>
                      <a:gd name="T38" fmla="*/ 67 w 135"/>
                      <a:gd name="T39" fmla="*/ 202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35" h="202">
                        <a:moveTo>
                          <a:pt x="67" y="16"/>
                        </a:moveTo>
                        <a:cubicBezTo>
                          <a:pt x="67" y="16"/>
                          <a:pt x="65" y="18"/>
                          <a:pt x="65" y="22"/>
                        </a:cubicBezTo>
                        <a:lnTo>
                          <a:pt x="65" y="77"/>
                        </a:lnTo>
                        <a:cubicBezTo>
                          <a:pt x="65" y="81"/>
                          <a:pt x="62" y="84"/>
                          <a:pt x="58" y="85"/>
                        </a:cubicBezTo>
                        <a:cubicBezTo>
                          <a:pt x="34" y="89"/>
                          <a:pt x="17" y="110"/>
                          <a:pt x="17" y="135"/>
                        </a:cubicBezTo>
                        <a:cubicBezTo>
                          <a:pt x="17" y="163"/>
                          <a:pt x="40" y="185"/>
                          <a:pt x="67" y="185"/>
                        </a:cubicBezTo>
                        <a:cubicBezTo>
                          <a:pt x="95" y="185"/>
                          <a:pt x="118" y="163"/>
                          <a:pt x="118" y="135"/>
                        </a:cubicBezTo>
                        <a:cubicBezTo>
                          <a:pt x="118" y="110"/>
                          <a:pt x="101" y="89"/>
                          <a:pt x="77" y="85"/>
                        </a:cubicBezTo>
                        <a:cubicBezTo>
                          <a:pt x="73" y="84"/>
                          <a:pt x="70" y="81"/>
                          <a:pt x="70" y="77"/>
                        </a:cubicBezTo>
                        <a:lnTo>
                          <a:pt x="70" y="22"/>
                        </a:lnTo>
                        <a:cubicBezTo>
                          <a:pt x="70" y="18"/>
                          <a:pt x="68" y="16"/>
                          <a:pt x="67" y="16"/>
                        </a:cubicBezTo>
                        <a:close/>
                        <a:moveTo>
                          <a:pt x="67" y="202"/>
                        </a:moveTo>
                        <a:cubicBezTo>
                          <a:pt x="30" y="202"/>
                          <a:pt x="0" y="172"/>
                          <a:pt x="0" y="135"/>
                        </a:cubicBezTo>
                        <a:cubicBezTo>
                          <a:pt x="0" y="105"/>
                          <a:pt x="20" y="79"/>
                          <a:pt x="48" y="70"/>
                        </a:cubicBezTo>
                        <a:lnTo>
                          <a:pt x="48" y="22"/>
                        </a:lnTo>
                        <a:cubicBezTo>
                          <a:pt x="48" y="10"/>
                          <a:pt x="57" y="0"/>
                          <a:pt x="67" y="0"/>
                        </a:cubicBezTo>
                        <a:cubicBezTo>
                          <a:pt x="78" y="0"/>
                          <a:pt x="87" y="10"/>
                          <a:pt x="87" y="22"/>
                        </a:cubicBezTo>
                        <a:lnTo>
                          <a:pt x="87" y="70"/>
                        </a:lnTo>
                        <a:cubicBezTo>
                          <a:pt x="115" y="79"/>
                          <a:pt x="135" y="105"/>
                          <a:pt x="135" y="135"/>
                        </a:cubicBezTo>
                        <a:cubicBezTo>
                          <a:pt x="135" y="172"/>
                          <a:pt x="105" y="202"/>
                          <a:pt x="67" y="20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35">
                    <a:extLst>
                      <a:ext uri="{FF2B5EF4-FFF2-40B4-BE49-F238E27FC236}">
                        <a16:creationId xmlns:a16="http://schemas.microsoft.com/office/drawing/2014/main" id="{0723A3AB-3F3B-45A3-8655-84F25ED9B8C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083551" y="1681162"/>
                    <a:ext cx="219075" cy="485775"/>
                  </a:xfrm>
                  <a:custGeom>
                    <a:avLst/>
                    <a:gdLst>
                      <a:gd name="T0" fmla="*/ 17 w 158"/>
                      <a:gd name="T1" fmla="*/ 314 h 351"/>
                      <a:gd name="T2" fmla="*/ 17 w 158"/>
                      <a:gd name="T3" fmla="*/ 326 h 351"/>
                      <a:gd name="T4" fmla="*/ 28 w 158"/>
                      <a:gd name="T5" fmla="*/ 318 h 351"/>
                      <a:gd name="T6" fmla="*/ 139 w 158"/>
                      <a:gd name="T7" fmla="*/ 28 h 351"/>
                      <a:gd name="T8" fmla="*/ 128 w 158"/>
                      <a:gd name="T9" fmla="*/ 22 h 351"/>
                      <a:gd name="T10" fmla="*/ 17 w 158"/>
                      <a:gd name="T11" fmla="*/ 314 h 351"/>
                      <a:gd name="T12" fmla="*/ 9 w 158"/>
                      <a:gd name="T13" fmla="*/ 351 h 351"/>
                      <a:gd name="T14" fmla="*/ 5 w 158"/>
                      <a:gd name="T15" fmla="*/ 350 h 351"/>
                      <a:gd name="T16" fmla="*/ 0 w 158"/>
                      <a:gd name="T17" fmla="*/ 342 h 351"/>
                      <a:gd name="T18" fmla="*/ 0 w 158"/>
                      <a:gd name="T19" fmla="*/ 313 h 351"/>
                      <a:gd name="T20" fmla="*/ 1 w 158"/>
                      <a:gd name="T21" fmla="*/ 310 h 351"/>
                      <a:gd name="T22" fmla="*/ 117 w 158"/>
                      <a:gd name="T23" fmla="*/ 6 h 351"/>
                      <a:gd name="T24" fmla="*/ 122 w 158"/>
                      <a:gd name="T25" fmla="*/ 1 h 351"/>
                      <a:gd name="T26" fmla="*/ 130 w 158"/>
                      <a:gd name="T27" fmla="*/ 3 h 351"/>
                      <a:gd name="T28" fmla="*/ 151 w 158"/>
                      <a:gd name="T29" fmla="*/ 14 h 351"/>
                      <a:gd name="T30" fmla="*/ 157 w 158"/>
                      <a:gd name="T31" fmla="*/ 18 h 351"/>
                      <a:gd name="T32" fmla="*/ 157 w 158"/>
                      <a:gd name="T33" fmla="*/ 25 h 351"/>
                      <a:gd name="T34" fmla="*/ 42 w 158"/>
                      <a:gd name="T35" fmla="*/ 326 h 351"/>
                      <a:gd name="T36" fmla="*/ 40 w 158"/>
                      <a:gd name="T37" fmla="*/ 330 h 351"/>
                      <a:gd name="T38" fmla="*/ 14 w 158"/>
                      <a:gd name="T39" fmla="*/ 349 h 351"/>
                      <a:gd name="T40" fmla="*/ 9 w 158"/>
                      <a:gd name="T4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58" h="351">
                        <a:moveTo>
                          <a:pt x="17" y="314"/>
                        </a:moveTo>
                        <a:lnTo>
                          <a:pt x="17" y="326"/>
                        </a:lnTo>
                        <a:lnTo>
                          <a:pt x="28" y="318"/>
                        </a:lnTo>
                        <a:lnTo>
                          <a:pt x="139" y="28"/>
                        </a:lnTo>
                        <a:cubicBezTo>
                          <a:pt x="135" y="26"/>
                          <a:pt x="131" y="24"/>
                          <a:pt x="128" y="22"/>
                        </a:cubicBezTo>
                        <a:lnTo>
                          <a:pt x="17" y="314"/>
                        </a:lnTo>
                        <a:close/>
                        <a:moveTo>
                          <a:pt x="9" y="351"/>
                        </a:moveTo>
                        <a:cubicBezTo>
                          <a:pt x="7" y="351"/>
                          <a:pt x="6" y="350"/>
                          <a:pt x="5" y="350"/>
                        </a:cubicBezTo>
                        <a:cubicBezTo>
                          <a:pt x="2" y="348"/>
                          <a:pt x="0" y="346"/>
                          <a:pt x="0" y="342"/>
                        </a:cubicBezTo>
                        <a:lnTo>
                          <a:pt x="0" y="313"/>
                        </a:lnTo>
                        <a:cubicBezTo>
                          <a:pt x="0" y="312"/>
                          <a:pt x="0" y="311"/>
                          <a:pt x="1" y="310"/>
                        </a:cubicBezTo>
                        <a:lnTo>
                          <a:pt x="117" y="6"/>
                        </a:lnTo>
                        <a:cubicBezTo>
                          <a:pt x="118" y="3"/>
                          <a:pt x="120" y="1"/>
                          <a:pt x="122" y="1"/>
                        </a:cubicBezTo>
                        <a:cubicBezTo>
                          <a:pt x="125" y="0"/>
                          <a:pt x="128" y="1"/>
                          <a:pt x="130" y="3"/>
                        </a:cubicBezTo>
                        <a:cubicBezTo>
                          <a:pt x="130" y="3"/>
                          <a:pt x="140" y="12"/>
                          <a:pt x="151" y="14"/>
                        </a:cubicBezTo>
                        <a:cubicBezTo>
                          <a:pt x="154" y="15"/>
                          <a:pt x="156" y="16"/>
                          <a:pt x="157" y="18"/>
                        </a:cubicBezTo>
                        <a:cubicBezTo>
                          <a:pt x="158" y="21"/>
                          <a:pt x="158" y="23"/>
                          <a:pt x="157" y="25"/>
                        </a:cubicBezTo>
                        <a:lnTo>
                          <a:pt x="42" y="326"/>
                        </a:lnTo>
                        <a:cubicBezTo>
                          <a:pt x="42" y="327"/>
                          <a:pt x="41" y="329"/>
                          <a:pt x="40" y="330"/>
                        </a:cubicBezTo>
                        <a:lnTo>
                          <a:pt x="14" y="349"/>
                        </a:lnTo>
                        <a:cubicBezTo>
                          <a:pt x="12" y="350"/>
                          <a:pt x="10" y="351"/>
                          <a:pt x="9" y="35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" name="Freeform 36">
                    <a:extLst>
                      <a:ext uri="{FF2B5EF4-FFF2-40B4-BE49-F238E27FC236}">
                        <a16:creationId xmlns:a16="http://schemas.microsoft.com/office/drawing/2014/main" id="{92E82520-584C-4153-B2F9-EF88081818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67676" y="2141537"/>
                    <a:ext cx="41275" cy="49213"/>
                  </a:xfrm>
                  <a:custGeom>
                    <a:avLst/>
                    <a:gdLst>
                      <a:gd name="T0" fmla="*/ 10 w 30"/>
                      <a:gd name="T1" fmla="*/ 36 h 36"/>
                      <a:gd name="T2" fmla="*/ 6 w 30"/>
                      <a:gd name="T3" fmla="*/ 35 h 36"/>
                      <a:gd name="T4" fmla="*/ 3 w 30"/>
                      <a:gd name="T5" fmla="*/ 24 h 36"/>
                      <a:gd name="T6" fmla="*/ 13 w 30"/>
                      <a:gd name="T7" fmla="*/ 5 h 36"/>
                      <a:gd name="T8" fmla="*/ 25 w 30"/>
                      <a:gd name="T9" fmla="*/ 2 h 36"/>
                      <a:gd name="T10" fmla="*/ 28 w 30"/>
                      <a:gd name="T11" fmla="*/ 14 h 36"/>
                      <a:gd name="T12" fmla="*/ 17 w 30"/>
                      <a:gd name="T13" fmla="*/ 32 h 36"/>
                      <a:gd name="T14" fmla="*/ 10 w 30"/>
                      <a:gd name="T15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0" h="36">
                        <a:moveTo>
                          <a:pt x="10" y="36"/>
                        </a:moveTo>
                        <a:cubicBezTo>
                          <a:pt x="8" y="36"/>
                          <a:pt x="7" y="36"/>
                          <a:pt x="6" y="35"/>
                        </a:cubicBezTo>
                        <a:cubicBezTo>
                          <a:pt x="2" y="33"/>
                          <a:pt x="0" y="28"/>
                          <a:pt x="3" y="24"/>
                        </a:cubicBezTo>
                        <a:lnTo>
                          <a:pt x="13" y="5"/>
                        </a:lnTo>
                        <a:cubicBezTo>
                          <a:pt x="16" y="1"/>
                          <a:pt x="21" y="0"/>
                          <a:pt x="25" y="2"/>
                        </a:cubicBezTo>
                        <a:cubicBezTo>
                          <a:pt x="29" y="4"/>
                          <a:pt x="30" y="10"/>
                          <a:pt x="28" y="14"/>
                        </a:cubicBezTo>
                        <a:lnTo>
                          <a:pt x="17" y="32"/>
                        </a:lnTo>
                        <a:cubicBezTo>
                          <a:pt x="16" y="35"/>
                          <a:pt x="13" y="36"/>
                          <a:pt x="10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" name="Freeform 37">
                    <a:extLst>
                      <a:ext uri="{FF2B5EF4-FFF2-40B4-BE49-F238E27FC236}">
                        <a16:creationId xmlns:a16="http://schemas.microsoft.com/office/drawing/2014/main" id="{620BDC4A-05A3-46D9-9220-1FC9EF561A9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318501" y="1681162"/>
                    <a:ext cx="217488" cy="485775"/>
                  </a:xfrm>
                  <a:custGeom>
                    <a:avLst/>
                    <a:gdLst>
                      <a:gd name="T0" fmla="*/ 130 w 158"/>
                      <a:gd name="T1" fmla="*/ 318 h 351"/>
                      <a:gd name="T2" fmla="*/ 141 w 158"/>
                      <a:gd name="T3" fmla="*/ 326 h 351"/>
                      <a:gd name="T4" fmla="*/ 141 w 158"/>
                      <a:gd name="T5" fmla="*/ 314 h 351"/>
                      <a:gd name="T6" fmla="*/ 30 w 158"/>
                      <a:gd name="T7" fmla="*/ 22 h 351"/>
                      <a:gd name="T8" fmla="*/ 19 w 158"/>
                      <a:gd name="T9" fmla="*/ 27 h 351"/>
                      <a:gd name="T10" fmla="*/ 130 w 158"/>
                      <a:gd name="T11" fmla="*/ 318 h 351"/>
                      <a:gd name="T12" fmla="*/ 149 w 158"/>
                      <a:gd name="T13" fmla="*/ 351 h 351"/>
                      <a:gd name="T14" fmla="*/ 144 w 158"/>
                      <a:gd name="T15" fmla="*/ 349 h 351"/>
                      <a:gd name="T16" fmla="*/ 118 w 158"/>
                      <a:gd name="T17" fmla="*/ 330 h 351"/>
                      <a:gd name="T18" fmla="*/ 116 w 158"/>
                      <a:gd name="T19" fmla="*/ 326 h 351"/>
                      <a:gd name="T20" fmla="*/ 1 w 158"/>
                      <a:gd name="T21" fmla="*/ 25 h 351"/>
                      <a:gd name="T22" fmla="*/ 1 w 158"/>
                      <a:gd name="T23" fmla="*/ 19 h 351"/>
                      <a:gd name="T24" fmla="*/ 6 w 158"/>
                      <a:gd name="T25" fmla="*/ 14 h 351"/>
                      <a:gd name="T26" fmla="*/ 29 w 158"/>
                      <a:gd name="T27" fmla="*/ 2 h 351"/>
                      <a:gd name="T28" fmla="*/ 36 w 158"/>
                      <a:gd name="T29" fmla="*/ 1 h 351"/>
                      <a:gd name="T30" fmla="*/ 41 w 158"/>
                      <a:gd name="T31" fmla="*/ 6 h 351"/>
                      <a:gd name="T32" fmla="*/ 157 w 158"/>
                      <a:gd name="T33" fmla="*/ 310 h 351"/>
                      <a:gd name="T34" fmla="*/ 158 w 158"/>
                      <a:gd name="T35" fmla="*/ 313 h 351"/>
                      <a:gd name="T36" fmla="*/ 158 w 158"/>
                      <a:gd name="T37" fmla="*/ 342 h 351"/>
                      <a:gd name="T38" fmla="*/ 153 w 158"/>
                      <a:gd name="T39" fmla="*/ 350 h 351"/>
                      <a:gd name="T40" fmla="*/ 149 w 158"/>
                      <a:gd name="T4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58" h="351">
                        <a:moveTo>
                          <a:pt x="130" y="318"/>
                        </a:moveTo>
                        <a:lnTo>
                          <a:pt x="141" y="326"/>
                        </a:lnTo>
                        <a:lnTo>
                          <a:pt x="141" y="314"/>
                        </a:lnTo>
                        <a:lnTo>
                          <a:pt x="30" y="22"/>
                        </a:lnTo>
                        <a:cubicBezTo>
                          <a:pt x="27" y="23"/>
                          <a:pt x="23" y="25"/>
                          <a:pt x="19" y="27"/>
                        </a:cubicBezTo>
                        <a:lnTo>
                          <a:pt x="130" y="318"/>
                        </a:lnTo>
                        <a:close/>
                        <a:moveTo>
                          <a:pt x="149" y="351"/>
                        </a:moveTo>
                        <a:cubicBezTo>
                          <a:pt x="148" y="351"/>
                          <a:pt x="146" y="350"/>
                          <a:pt x="144" y="349"/>
                        </a:cubicBezTo>
                        <a:lnTo>
                          <a:pt x="118" y="330"/>
                        </a:lnTo>
                        <a:cubicBezTo>
                          <a:pt x="117" y="329"/>
                          <a:pt x="116" y="327"/>
                          <a:pt x="116" y="326"/>
                        </a:cubicBezTo>
                        <a:lnTo>
                          <a:pt x="1" y="25"/>
                        </a:lnTo>
                        <a:cubicBezTo>
                          <a:pt x="0" y="23"/>
                          <a:pt x="0" y="21"/>
                          <a:pt x="1" y="19"/>
                        </a:cubicBezTo>
                        <a:cubicBezTo>
                          <a:pt x="2" y="17"/>
                          <a:pt x="4" y="15"/>
                          <a:pt x="6" y="14"/>
                        </a:cubicBezTo>
                        <a:cubicBezTo>
                          <a:pt x="16" y="11"/>
                          <a:pt x="29" y="2"/>
                          <a:pt x="29" y="2"/>
                        </a:cubicBezTo>
                        <a:cubicBezTo>
                          <a:pt x="31" y="1"/>
                          <a:pt x="34" y="0"/>
                          <a:pt x="36" y="1"/>
                        </a:cubicBezTo>
                        <a:cubicBezTo>
                          <a:pt x="39" y="2"/>
                          <a:pt x="41" y="3"/>
                          <a:pt x="41" y="6"/>
                        </a:cubicBezTo>
                        <a:lnTo>
                          <a:pt x="157" y="310"/>
                        </a:lnTo>
                        <a:cubicBezTo>
                          <a:pt x="158" y="311"/>
                          <a:pt x="158" y="312"/>
                          <a:pt x="158" y="313"/>
                        </a:cubicBezTo>
                        <a:lnTo>
                          <a:pt x="158" y="342"/>
                        </a:lnTo>
                        <a:cubicBezTo>
                          <a:pt x="158" y="346"/>
                          <a:pt x="156" y="348"/>
                          <a:pt x="153" y="350"/>
                        </a:cubicBezTo>
                        <a:cubicBezTo>
                          <a:pt x="152" y="350"/>
                          <a:pt x="151" y="351"/>
                          <a:pt x="149" y="35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Freeform 38">
                    <a:extLst>
                      <a:ext uri="{FF2B5EF4-FFF2-40B4-BE49-F238E27FC236}">
                        <a16:creationId xmlns:a16="http://schemas.microsoft.com/office/drawing/2014/main" id="{403E4252-4611-46F6-9DF2-0BF5F90298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0588" y="2141537"/>
                    <a:ext cx="42863" cy="49213"/>
                  </a:xfrm>
                  <a:custGeom>
                    <a:avLst/>
                    <a:gdLst>
                      <a:gd name="T0" fmla="*/ 20 w 30"/>
                      <a:gd name="T1" fmla="*/ 36 h 36"/>
                      <a:gd name="T2" fmla="*/ 13 w 30"/>
                      <a:gd name="T3" fmla="*/ 32 h 36"/>
                      <a:gd name="T4" fmla="*/ 2 w 30"/>
                      <a:gd name="T5" fmla="*/ 14 h 36"/>
                      <a:gd name="T6" fmla="*/ 5 w 30"/>
                      <a:gd name="T7" fmla="*/ 2 h 36"/>
                      <a:gd name="T8" fmla="*/ 17 w 30"/>
                      <a:gd name="T9" fmla="*/ 5 h 36"/>
                      <a:gd name="T10" fmla="*/ 27 w 30"/>
                      <a:gd name="T11" fmla="*/ 24 h 36"/>
                      <a:gd name="T12" fmla="*/ 24 w 30"/>
                      <a:gd name="T13" fmla="*/ 35 h 36"/>
                      <a:gd name="T14" fmla="*/ 20 w 30"/>
                      <a:gd name="T15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0" h="36">
                        <a:moveTo>
                          <a:pt x="20" y="36"/>
                        </a:moveTo>
                        <a:cubicBezTo>
                          <a:pt x="17" y="36"/>
                          <a:pt x="14" y="35"/>
                          <a:pt x="13" y="32"/>
                        </a:cubicBezTo>
                        <a:lnTo>
                          <a:pt x="2" y="14"/>
                        </a:lnTo>
                        <a:cubicBezTo>
                          <a:pt x="0" y="10"/>
                          <a:pt x="1" y="4"/>
                          <a:pt x="5" y="2"/>
                        </a:cubicBezTo>
                        <a:cubicBezTo>
                          <a:pt x="9" y="0"/>
                          <a:pt x="14" y="1"/>
                          <a:pt x="17" y="5"/>
                        </a:cubicBezTo>
                        <a:lnTo>
                          <a:pt x="27" y="24"/>
                        </a:lnTo>
                        <a:cubicBezTo>
                          <a:pt x="30" y="28"/>
                          <a:pt x="28" y="33"/>
                          <a:pt x="24" y="35"/>
                        </a:cubicBezTo>
                        <a:cubicBezTo>
                          <a:pt x="23" y="36"/>
                          <a:pt x="22" y="36"/>
                          <a:pt x="20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39">
                    <a:extLst>
                      <a:ext uri="{FF2B5EF4-FFF2-40B4-BE49-F238E27FC236}">
                        <a16:creationId xmlns:a16="http://schemas.microsoft.com/office/drawing/2014/main" id="{A3B063E3-0BAB-4132-AA1C-2EB6DB89E1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35951" y="1812925"/>
                    <a:ext cx="147638" cy="23813"/>
                  </a:xfrm>
                  <a:custGeom>
                    <a:avLst/>
                    <a:gdLst>
                      <a:gd name="T0" fmla="*/ 99 w 107"/>
                      <a:gd name="T1" fmla="*/ 17 h 17"/>
                      <a:gd name="T2" fmla="*/ 8 w 107"/>
                      <a:gd name="T3" fmla="*/ 17 h 17"/>
                      <a:gd name="T4" fmla="*/ 0 w 107"/>
                      <a:gd name="T5" fmla="*/ 9 h 17"/>
                      <a:gd name="T6" fmla="*/ 8 w 107"/>
                      <a:gd name="T7" fmla="*/ 0 h 17"/>
                      <a:gd name="T8" fmla="*/ 99 w 107"/>
                      <a:gd name="T9" fmla="*/ 0 h 17"/>
                      <a:gd name="T10" fmla="*/ 107 w 107"/>
                      <a:gd name="T11" fmla="*/ 9 h 17"/>
                      <a:gd name="T12" fmla="*/ 99 w 107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7" h="17">
                        <a:moveTo>
                          <a:pt x="99" y="17"/>
                        </a:moveTo>
                        <a:lnTo>
                          <a:pt x="8" y="17"/>
                        </a:lnTo>
                        <a:cubicBezTo>
                          <a:pt x="4" y="17"/>
                          <a:pt x="0" y="13"/>
                          <a:pt x="0" y="9"/>
                        </a:cubicBezTo>
                        <a:cubicBezTo>
                          <a:pt x="0" y="4"/>
                          <a:pt x="4" y="0"/>
                          <a:pt x="8" y="0"/>
                        </a:cubicBezTo>
                        <a:lnTo>
                          <a:pt x="99" y="0"/>
                        </a:lnTo>
                        <a:cubicBezTo>
                          <a:pt x="103" y="0"/>
                          <a:pt x="107" y="4"/>
                          <a:pt x="107" y="9"/>
                        </a:cubicBezTo>
                        <a:cubicBezTo>
                          <a:pt x="107" y="13"/>
                          <a:pt x="103" y="17"/>
                          <a:pt x="99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40">
                    <a:extLst>
                      <a:ext uri="{FF2B5EF4-FFF2-40B4-BE49-F238E27FC236}">
                        <a16:creationId xmlns:a16="http://schemas.microsoft.com/office/drawing/2014/main" id="{03EC93AD-BD20-4DD3-BD2B-F3E99181A2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4226" y="1812925"/>
                    <a:ext cx="74613" cy="52388"/>
                  </a:xfrm>
                  <a:custGeom>
                    <a:avLst/>
                    <a:gdLst>
                      <a:gd name="T0" fmla="*/ 46 w 54"/>
                      <a:gd name="T1" fmla="*/ 37 h 37"/>
                      <a:gd name="T2" fmla="*/ 38 w 54"/>
                      <a:gd name="T3" fmla="*/ 28 h 37"/>
                      <a:gd name="T4" fmla="*/ 38 w 54"/>
                      <a:gd name="T5" fmla="*/ 17 h 37"/>
                      <a:gd name="T6" fmla="*/ 8 w 54"/>
                      <a:gd name="T7" fmla="*/ 17 h 37"/>
                      <a:gd name="T8" fmla="*/ 0 w 54"/>
                      <a:gd name="T9" fmla="*/ 9 h 37"/>
                      <a:gd name="T10" fmla="*/ 8 w 54"/>
                      <a:gd name="T11" fmla="*/ 0 h 37"/>
                      <a:gd name="T12" fmla="*/ 46 w 54"/>
                      <a:gd name="T13" fmla="*/ 0 h 37"/>
                      <a:gd name="T14" fmla="*/ 54 w 54"/>
                      <a:gd name="T15" fmla="*/ 9 h 37"/>
                      <a:gd name="T16" fmla="*/ 54 w 54"/>
                      <a:gd name="T17" fmla="*/ 28 h 37"/>
                      <a:gd name="T18" fmla="*/ 46 w 54"/>
                      <a:gd name="T19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4" h="37">
                        <a:moveTo>
                          <a:pt x="46" y="37"/>
                        </a:moveTo>
                        <a:cubicBezTo>
                          <a:pt x="42" y="37"/>
                          <a:pt x="38" y="33"/>
                          <a:pt x="38" y="28"/>
                        </a:cubicBezTo>
                        <a:lnTo>
                          <a:pt x="38" y="17"/>
                        </a:lnTo>
                        <a:lnTo>
                          <a:pt x="8" y="17"/>
                        </a:lnTo>
                        <a:cubicBezTo>
                          <a:pt x="4" y="17"/>
                          <a:pt x="0" y="13"/>
                          <a:pt x="0" y="9"/>
                        </a:cubicBezTo>
                        <a:cubicBezTo>
                          <a:pt x="0" y="4"/>
                          <a:pt x="4" y="0"/>
                          <a:pt x="8" y="0"/>
                        </a:cubicBezTo>
                        <a:lnTo>
                          <a:pt x="46" y="0"/>
                        </a:lnTo>
                        <a:cubicBezTo>
                          <a:pt x="51" y="0"/>
                          <a:pt x="54" y="4"/>
                          <a:pt x="54" y="9"/>
                        </a:cubicBezTo>
                        <a:lnTo>
                          <a:pt x="54" y="28"/>
                        </a:lnTo>
                        <a:cubicBezTo>
                          <a:pt x="54" y="33"/>
                          <a:pt x="51" y="37"/>
                          <a:pt x="46" y="3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" name="Freeform 41">
                    <a:extLst>
                      <a:ext uri="{FF2B5EF4-FFF2-40B4-BE49-F238E27FC236}">
                        <a16:creationId xmlns:a16="http://schemas.microsoft.com/office/drawing/2014/main" id="{D132797C-A861-4945-A802-7F2C695689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4226" y="1787525"/>
                    <a:ext cx="74613" cy="49213"/>
                  </a:xfrm>
                  <a:custGeom>
                    <a:avLst/>
                    <a:gdLst>
                      <a:gd name="T0" fmla="*/ 46 w 54"/>
                      <a:gd name="T1" fmla="*/ 36 h 36"/>
                      <a:gd name="T2" fmla="*/ 8 w 54"/>
                      <a:gd name="T3" fmla="*/ 36 h 36"/>
                      <a:gd name="T4" fmla="*/ 0 w 54"/>
                      <a:gd name="T5" fmla="*/ 28 h 36"/>
                      <a:gd name="T6" fmla="*/ 8 w 54"/>
                      <a:gd name="T7" fmla="*/ 19 h 36"/>
                      <a:gd name="T8" fmla="*/ 38 w 54"/>
                      <a:gd name="T9" fmla="*/ 19 h 36"/>
                      <a:gd name="T10" fmla="*/ 38 w 54"/>
                      <a:gd name="T11" fmla="*/ 8 h 36"/>
                      <a:gd name="T12" fmla="*/ 46 w 54"/>
                      <a:gd name="T13" fmla="*/ 0 h 36"/>
                      <a:gd name="T14" fmla="*/ 54 w 54"/>
                      <a:gd name="T15" fmla="*/ 8 h 36"/>
                      <a:gd name="T16" fmla="*/ 54 w 54"/>
                      <a:gd name="T17" fmla="*/ 28 h 36"/>
                      <a:gd name="T18" fmla="*/ 46 w 54"/>
                      <a:gd name="T19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4" h="36">
                        <a:moveTo>
                          <a:pt x="46" y="36"/>
                        </a:moveTo>
                        <a:lnTo>
                          <a:pt x="8" y="36"/>
                        </a:lnTo>
                        <a:cubicBezTo>
                          <a:pt x="4" y="36"/>
                          <a:pt x="0" y="32"/>
                          <a:pt x="0" y="28"/>
                        </a:cubicBezTo>
                        <a:cubicBezTo>
                          <a:pt x="0" y="23"/>
                          <a:pt x="4" y="19"/>
                          <a:pt x="8" y="19"/>
                        </a:cubicBezTo>
                        <a:lnTo>
                          <a:pt x="38" y="19"/>
                        </a:lnTo>
                        <a:lnTo>
                          <a:pt x="38" y="8"/>
                        </a:lnTo>
                        <a:cubicBezTo>
                          <a:pt x="38" y="3"/>
                          <a:pt x="42" y="0"/>
                          <a:pt x="46" y="0"/>
                        </a:cubicBezTo>
                        <a:cubicBezTo>
                          <a:pt x="51" y="0"/>
                          <a:pt x="54" y="3"/>
                          <a:pt x="54" y="8"/>
                        </a:cubicBezTo>
                        <a:lnTo>
                          <a:pt x="54" y="28"/>
                        </a:lnTo>
                        <a:cubicBezTo>
                          <a:pt x="54" y="32"/>
                          <a:pt x="51" y="36"/>
                          <a:pt x="4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" name="Freeform 42">
                    <a:extLst>
                      <a:ext uri="{FF2B5EF4-FFF2-40B4-BE49-F238E27FC236}">
                        <a16:creationId xmlns:a16="http://schemas.microsoft.com/office/drawing/2014/main" id="{80E46FC3-43A4-48CA-8F16-EDFCE2A126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42288" y="1812925"/>
                    <a:ext cx="74613" cy="52388"/>
                  </a:xfrm>
                  <a:custGeom>
                    <a:avLst/>
                    <a:gdLst>
                      <a:gd name="T0" fmla="*/ 8 w 54"/>
                      <a:gd name="T1" fmla="*/ 37 h 37"/>
                      <a:gd name="T2" fmla="*/ 0 w 54"/>
                      <a:gd name="T3" fmla="*/ 28 h 37"/>
                      <a:gd name="T4" fmla="*/ 0 w 54"/>
                      <a:gd name="T5" fmla="*/ 9 h 37"/>
                      <a:gd name="T6" fmla="*/ 8 w 54"/>
                      <a:gd name="T7" fmla="*/ 0 h 37"/>
                      <a:gd name="T8" fmla="*/ 46 w 54"/>
                      <a:gd name="T9" fmla="*/ 0 h 37"/>
                      <a:gd name="T10" fmla="*/ 54 w 54"/>
                      <a:gd name="T11" fmla="*/ 9 h 37"/>
                      <a:gd name="T12" fmla="*/ 46 w 54"/>
                      <a:gd name="T13" fmla="*/ 17 h 37"/>
                      <a:gd name="T14" fmla="*/ 16 w 54"/>
                      <a:gd name="T15" fmla="*/ 17 h 37"/>
                      <a:gd name="T16" fmla="*/ 16 w 54"/>
                      <a:gd name="T17" fmla="*/ 28 h 37"/>
                      <a:gd name="T18" fmla="*/ 8 w 54"/>
                      <a:gd name="T19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4" h="37">
                        <a:moveTo>
                          <a:pt x="8" y="37"/>
                        </a:moveTo>
                        <a:cubicBezTo>
                          <a:pt x="3" y="37"/>
                          <a:pt x="0" y="33"/>
                          <a:pt x="0" y="28"/>
                        </a:cubicBezTo>
                        <a:lnTo>
                          <a:pt x="0" y="9"/>
                        </a:lnTo>
                        <a:cubicBezTo>
                          <a:pt x="0" y="4"/>
                          <a:pt x="3" y="0"/>
                          <a:pt x="8" y="0"/>
                        </a:cubicBezTo>
                        <a:lnTo>
                          <a:pt x="46" y="0"/>
                        </a:lnTo>
                        <a:cubicBezTo>
                          <a:pt x="50" y="0"/>
                          <a:pt x="54" y="4"/>
                          <a:pt x="54" y="9"/>
                        </a:cubicBezTo>
                        <a:cubicBezTo>
                          <a:pt x="54" y="13"/>
                          <a:pt x="50" y="17"/>
                          <a:pt x="46" y="17"/>
                        </a:cubicBezTo>
                        <a:lnTo>
                          <a:pt x="16" y="17"/>
                        </a:lnTo>
                        <a:lnTo>
                          <a:pt x="16" y="28"/>
                        </a:lnTo>
                        <a:cubicBezTo>
                          <a:pt x="16" y="33"/>
                          <a:pt x="12" y="37"/>
                          <a:pt x="8" y="3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43">
                    <a:extLst>
                      <a:ext uri="{FF2B5EF4-FFF2-40B4-BE49-F238E27FC236}">
                        <a16:creationId xmlns:a16="http://schemas.microsoft.com/office/drawing/2014/main" id="{6E11E9B7-408A-473B-9C37-A1F3F83DAB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42288" y="1787525"/>
                    <a:ext cx="74613" cy="49213"/>
                  </a:xfrm>
                  <a:custGeom>
                    <a:avLst/>
                    <a:gdLst>
                      <a:gd name="T0" fmla="*/ 46 w 54"/>
                      <a:gd name="T1" fmla="*/ 36 h 36"/>
                      <a:gd name="T2" fmla="*/ 8 w 54"/>
                      <a:gd name="T3" fmla="*/ 36 h 36"/>
                      <a:gd name="T4" fmla="*/ 0 w 54"/>
                      <a:gd name="T5" fmla="*/ 28 h 36"/>
                      <a:gd name="T6" fmla="*/ 0 w 54"/>
                      <a:gd name="T7" fmla="*/ 8 h 36"/>
                      <a:gd name="T8" fmla="*/ 8 w 54"/>
                      <a:gd name="T9" fmla="*/ 0 h 36"/>
                      <a:gd name="T10" fmla="*/ 16 w 54"/>
                      <a:gd name="T11" fmla="*/ 8 h 36"/>
                      <a:gd name="T12" fmla="*/ 16 w 54"/>
                      <a:gd name="T13" fmla="*/ 19 h 36"/>
                      <a:gd name="T14" fmla="*/ 46 w 54"/>
                      <a:gd name="T15" fmla="*/ 19 h 36"/>
                      <a:gd name="T16" fmla="*/ 54 w 54"/>
                      <a:gd name="T17" fmla="*/ 28 h 36"/>
                      <a:gd name="T18" fmla="*/ 46 w 54"/>
                      <a:gd name="T19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4" h="36">
                        <a:moveTo>
                          <a:pt x="46" y="36"/>
                        </a:moveTo>
                        <a:lnTo>
                          <a:pt x="8" y="36"/>
                        </a:lnTo>
                        <a:cubicBezTo>
                          <a:pt x="3" y="36"/>
                          <a:pt x="0" y="32"/>
                          <a:pt x="0" y="28"/>
                        </a:cubicBezTo>
                        <a:lnTo>
                          <a:pt x="0" y="8"/>
                        </a:lnTo>
                        <a:cubicBezTo>
                          <a:pt x="0" y="3"/>
                          <a:pt x="3" y="0"/>
                          <a:pt x="8" y="0"/>
                        </a:cubicBezTo>
                        <a:cubicBezTo>
                          <a:pt x="12" y="0"/>
                          <a:pt x="16" y="3"/>
                          <a:pt x="16" y="8"/>
                        </a:cubicBezTo>
                        <a:lnTo>
                          <a:pt x="16" y="19"/>
                        </a:lnTo>
                        <a:lnTo>
                          <a:pt x="46" y="19"/>
                        </a:lnTo>
                        <a:cubicBezTo>
                          <a:pt x="50" y="19"/>
                          <a:pt x="54" y="23"/>
                          <a:pt x="54" y="28"/>
                        </a:cubicBezTo>
                        <a:cubicBezTo>
                          <a:pt x="54" y="32"/>
                          <a:pt x="50" y="36"/>
                          <a:pt x="4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그룹 40">
                  <a:extLst>
                    <a:ext uri="{FF2B5EF4-FFF2-40B4-BE49-F238E27FC236}">
                      <a16:creationId xmlns:a16="http://schemas.microsoft.com/office/drawing/2014/main" id="{5435032C-6001-408E-AEEB-F0392EECD713}"/>
                    </a:ext>
                  </a:extLst>
                </p:cNvPr>
                <p:cNvGrpSpPr/>
                <p:nvPr/>
              </p:nvGrpSpPr>
              <p:grpSpPr>
                <a:xfrm>
                  <a:off x="3839635" y="5803742"/>
                  <a:ext cx="604217" cy="376723"/>
                  <a:chOff x="9834563" y="2713037"/>
                  <a:chExt cx="919163" cy="573088"/>
                </a:xfrm>
                <a:solidFill>
                  <a:schemeClr val="accent1"/>
                </a:solidFill>
              </p:grpSpPr>
              <p:sp>
                <p:nvSpPr>
                  <p:cNvPr id="42" name="Freeform 104">
                    <a:extLst>
                      <a:ext uri="{FF2B5EF4-FFF2-40B4-BE49-F238E27FC236}">
                        <a16:creationId xmlns:a16="http://schemas.microsoft.com/office/drawing/2014/main" id="{AD8DC881-E789-4ABE-9BB8-CF7DB22B91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96551" y="2800350"/>
                    <a:ext cx="257175" cy="285750"/>
                  </a:xfrm>
                  <a:custGeom>
                    <a:avLst/>
                    <a:gdLst>
                      <a:gd name="T0" fmla="*/ 9 w 186"/>
                      <a:gd name="T1" fmla="*/ 206 h 206"/>
                      <a:gd name="T2" fmla="*/ 6 w 186"/>
                      <a:gd name="T3" fmla="*/ 206 h 206"/>
                      <a:gd name="T4" fmla="*/ 2 w 186"/>
                      <a:gd name="T5" fmla="*/ 195 h 206"/>
                      <a:gd name="T6" fmla="*/ 85 w 186"/>
                      <a:gd name="T7" fmla="*/ 5 h 206"/>
                      <a:gd name="T8" fmla="*/ 93 w 186"/>
                      <a:gd name="T9" fmla="*/ 0 h 206"/>
                      <a:gd name="T10" fmla="*/ 178 w 186"/>
                      <a:gd name="T11" fmla="*/ 0 h 206"/>
                      <a:gd name="T12" fmla="*/ 186 w 186"/>
                      <a:gd name="T13" fmla="*/ 9 h 206"/>
                      <a:gd name="T14" fmla="*/ 178 w 186"/>
                      <a:gd name="T15" fmla="*/ 17 h 206"/>
                      <a:gd name="T16" fmla="*/ 98 w 186"/>
                      <a:gd name="T17" fmla="*/ 17 h 206"/>
                      <a:gd name="T18" fmla="*/ 17 w 186"/>
                      <a:gd name="T19" fmla="*/ 201 h 206"/>
                      <a:gd name="T20" fmla="*/ 9 w 186"/>
                      <a:gd name="T21" fmla="*/ 206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6" h="206">
                        <a:moveTo>
                          <a:pt x="9" y="206"/>
                        </a:moveTo>
                        <a:cubicBezTo>
                          <a:pt x="8" y="206"/>
                          <a:pt x="7" y="206"/>
                          <a:pt x="6" y="206"/>
                        </a:cubicBezTo>
                        <a:cubicBezTo>
                          <a:pt x="2" y="204"/>
                          <a:pt x="0" y="199"/>
                          <a:pt x="2" y="195"/>
                        </a:cubicBezTo>
                        <a:lnTo>
                          <a:pt x="85" y="5"/>
                        </a:lnTo>
                        <a:cubicBezTo>
                          <a:pt x="87" y="2"/>
                          <a:pt x="90" y="0"/>
                          <a:pt x="93" y="0"/>
                        </a:cubicBezTo>
                        <a:lnTo>
                          <a:pt x="178" y="0"/>
                        </a:lnTo>
                        <a:cubicBezTo>
                          <a:pt x="182" y="0"/>
                          <a:pt x="186" y="4"/>
                          <a:pt x="186" y="9"/>
                        </a:cubicBezTo>
                        <a:cubicBezTo>
                          <a:pt x="186" y="13"/>
                          <a:pt x="182" y="17"/>
                          <a:pt x="178" y="17"/>
                        </a:cubicBezTo>
                        <a:lnTo>
                          <a:pt x="98" y="17"/>
                        </a:lnTo>
                        <a:lnTo>
                          <a:pt x="17" y="201"/>
                        </a:lnTo>
                        <a:cubicBezTo>
                          <a:pt x="16" y="204"/>
                          <a:pt x="13" y="206"/>
                          <a:pt x="9" y="20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105">
                    <a:extLst>
                      <a:ext uri="{FF2B5EF4-FFF2-40B4-BE49-F238E27FC236}">
                        <a16:creationId xmlns:a16="http://schemas.microsoft.com/office/drawing/2014/main" id="{55F80BC6-90DA-4538-B0EE-B046938850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82213" y="3159125"/>
                    <a:ext cx="293688" cy="23813"/>
                  </a:xfrm>
                  <a:custGeom>
                    <a:avLst/>
                    <a:gdLst>
                      <a:gd name="T0" fmla="*/ 204 w 212"/>
                      <a:gd name="T1" fmla="*/ 17 h 17"/>
                      <a:gd name="T2" fmla="*/ 8 w 212"/>
                      <a:gd name="T3" fmla="*/ 17 h 17"/>
                      <a:gd name="T4" fmla="*/ 0 w 212"/>
                      <a:gd name="T5" fmla="*/ 8 h 17"/>
                      <a:gd name="T6" fmla="*/ 8 w 212"/>
                      <a:gd name="T7" fmla="*/ 0 h 17"/>
                      <a:gd name="T8" fmla="*/ 204 w 212"/>
                      <a:gd name="T9" fmla="*/ 0 h 17"/>
                      <a:gd name="T10" fmla="*/ 212 w 212"/>
                      <a:gd name="T11" fmla="*/ 8 h 17"/>
                      <a:gd name="T12" fmla="*/ 204 w 212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2" h="17">
                        <a:moveTo>
                          <a:pt x="204" y="17"/>
                        </a:moveTo>
                        <a:lnTo>
                          <a:pt x="8" y="17"/>
                        </a:lnTo>
                        <a:cubicBezTo>
                          <a:pt x="4" y="17"/>
                          <a:pt x="0" y="13"/>
                          <a:pt x="0" y="8"/>
                        </a:cubicBezTo>
                        <a:cubicBezTo>
                          <a:pt x="0" y="4"/>
                          <a:pt x="4" y="0"/>
                          <a:pt x="8" y="0"/>
                        </a:cubicBezTo>
                        <a:lnTo>
                          <a:pt x="204" y="0"/>
                        </a:lnTo>
                        <a:cubicBezTo>
                          <a:pt x="209" y="0"/>
                          <a:pt x="212" y="4"/>
                          <a:pt x="212" y="8"/>
                        </a:cubicBezTo>
                        <a:cubicBezTo>
                          <a:pt x="212" y="13"/>
                          <a:pt x="209" y="17"/>
                          <a:pt x="204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106">
                    <a:extLst>
                      <a:ext uri="{FF2B5EF4-FFF2-40B4-BE49-F238E27FC236}">
                        <a16:creationId xmlns:a16="http://schemas.microsoft.com/office/drawing/2014/main" id="{FF92636B-A568-4F9C-8F0C-C37A2D8755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34563" y="2868612"/>
                    <a:ext cx="771525" cy="219075"/>
                  </a:xfrm>
                  <a:custGeom>
                    <a:avLst/>
                    <a:gdLst>
                      <a:gd name="T0" fmla="*/ 79 w 558"/>
                      <a:gd name="T1" fmla="*/ 159 h 159"/>
                      <a:gd name="T2" fmla="*/ 71 w 558"/>
                      <a:gd name="T3" fmla="*/ 154 h 159"/>
                      <a:gd name="T4" fmla="*/ 1 w 558"/>
                      <a:gd name="T5" fmla="*/ 12 h 159"/>
                      <a:gd name="T6" fmla="*/ 1 w 558"/>
                      <a:gd name="T7" fmla="*/ 4 h 159"/>
                      <a:gd name="T8" fmla="*/ 8 w 558"/>
                      <a:gd name="T9" fmla="*/ 0 h 159"/>
                      <a:gd name="T10" fmla="*/ 550 w 558"/>
                      <a:gd name="T11" fmla="*/ 0 h 159"/>
                      <a:gd name="T12" fmla="*/ 558 w 558"/>
                      <a:gd name="T13" fmla="*/ 8 h 159"/>
                      <a:gd name="T14" fmla="*/ 550 w 558"/>
                      <a:gd name="T15" fmla="*/ 17 h 159"/>
                      <a:gd name="T16" fmla="*/ 22 w 558"/>
                      <a:gd name="T17" fmla="*/ 17 h 159"/>
                      <a:gd name="T18" fmla="*/ 86 w 558"/>
                      <a:gd name="T19" fmla="*/ 147 h 159"/>
                      <a:gd name="T20" fmla="*/ 83 w 558"/>
                      <a:gd name="T21" fmla="*/ 158 h 159"/>
                      <a:gd name="T22" fmla="*/ 79 w 558"/>
                      <a:gd name="T23" fmla="*/ 159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58" h="159">
                        <a:moveTo>
                          <a:pt x="79" y="159"/>
                        </a:moveTo>
                        <a:cubicBezTo>
                          <a:pt x="76" y="159"/>
                          <a:pt x="73" y="157"/>
                          <a:pt x="71" y="154"/>
                        </a:cubicBezTo>
                        <a:lnTo>
                          <a:pt x="1" y="12"/>
                        </a:lnTo>
                        <a:cubicBezTo>
                          <a:pt x="0" y="9"/>
                          <a:pt x="0" y="6"/>
                          <a:pt x="1" y="4"/>
                        </a:cubicBezTo>
                        <a:cubicBezTo>
                          <a:pt x="3" y="1"/>
                          <a:pt x="5" y="0"/>
                          <a:pt x="8" y="0"/>
                        </a:cubicBezTo>
                        <a:lnTo>
                          <a:pt x="550" y="0"/>
                        </a:lnTo>
                        <a:cubicBezTo>
                          <a:pt x="554" y="0"/>
                          <a:pt x="558" y="4"/>
                          <a:pt x="558" y="8"/>
                        </a:cubicBezTo>
                        <a:cubicBezTo>
                          <a:pt x="558" y="13"/>
                          <a:pt x="554" y="17"/>
                          <a:pt x="550" y="17"/>
                        </a:cubicBezTo>
                        <a:lnTo>
                          <a:pt x="22" y="17"/>
                        </a:lnTo>
                        <a:lnTo>
                          <a:pt x="86" y="147"/>
                        </a:lnTo>
                        <a:cubicBezTo>
                          <a:pt x="88" y="151"/>
                          <a:pt x="87" y="156"/>
                          <a:pt x="83" y="158"/>
                        </a:cubicBezTo>
                        <a:cubicBezTo>
                          <a:pt x="81" y="159"/>
                          <a:pt x="80" y="159"/>
                          <a:pt x="79" y="15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107">
                    <a:extLst>
                      <a:ext uri="{FF2B5EF4-FFF2-40B4-BE49-F238E27FC236}">
                        <a16:creationId xmlns:a16="http://schemas.microsoft.com/office/drawing/2014/main" id="{91E74148-1918-4F45-A847-3374792AF0F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9910763" y="2789237"/>
                    <a:ext cx="225425" cy="103188"/>
                  </a:xfrm>
                  <a:custGeom>
                    <a:avLst/>
                    <a:gdLst>
                      <a:gd name="T0" fmla="*/ 17 w 163"/>
                      <a:gd name="T1" fmla="*/ 57 h 74"/>
                      <a:gd name="T2" fmla="*/ 146 w 163"/>
                      <a:gd name="T3" fmla="*/ 57 h 74"/>
                      <a:gd name="T4" fmla="*/ 146 w 163"/>
                      <a:gd name="T5" fmla="*/ 17 h 74"/>
                      <a:gd name="T6" fmla="*/ 17 w 163"/>
                      <a:gd name="T7" fmla="*/ 17 h 74"/>
                      <a:gd name="T8" fmla="*/ 17 w 163"/>
                      <a:gd name="T9" fmla="*/ 57 h 74"/>
                      <a:gd name="T10" fmla="*/ 155 w 163"/>
                      <a:gd name="T11" fmla="*/ 74 h 74"/>
                      <a:gd name="T12" fmla="*/ 8 w 163"/>
                      <a:gd name="T13" fmla="*/ 74 h 74"/>
                      <a:gd name="T14" fmla="*/ 0 w 163"/>
                      <a:gd name="T15" fmla="*/ 65 h 74"/>
                      <a:gd name="T16" fmla="*/ 0 w 163"/>
                      <a:gd name="T17" fmla="*/ 9 h 74"/>
                      <a:gd name="T18" fmla="*/ 8 w 163"/>
                      <a:gd name="T19" fmla="*/ 0 h 74"/>
                      <a:gd name="T20" fmla="*/ 155 w 163"/>
                      <a:gd name="T21" fmla="*/ 0 h 74"/>
                      <a:gd name="T22" fmla="*/ 163 w 163"/>
                      <a:gd name="T23" fmla="*/ 9 h 74"/>
                      <a:gd name="T24" fmla="*/ 163 w 163"/>
                      <a:gd name="T25" fmla="*/ 65 h 74"/>
                      <a:gd name="T26" fmla="*/ 155 w 163"/>
                      <a:gd name="T27" fmla="*/ 74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3" h="74">
                        <a:moveTo>
                          <a:pt x="17" y="57"/>
                        </a:moveTo>
                        <a:lnTo>
                          <a:pt x="146" y="57"/>
                        </a:lnTo>
                        <a:lnTo>
                          <a:pt x="146" y="17"/>
                        </a:lnTo>
                        <a:lnTo>
                          <a:pt x="17" y="17"/>
                        </a:lnTo>
                        <a:lnTo>
                          <a:pt x="17" y="57"/>
                        </a:lnTo>
                        <a:close/>
                        <a:moveTo>
                          <a:pt x="155" y="74"/>
                        </a:moveTo>
                        <a:lnTo>
                          <a:pt x="8" y="74"/>
                        </a:lnTo>
                        <a:cubicBezTo>
                          <a:pt x="4" y="74"/>
                          <a:pt x="0" y="70"/>
                          <a:pt x="0" y="65"/>
                        </a:cubicBezTo>
                        <a:lnTo>
                          <a:pt x="0" y="9"/>
                        </a:lnTo>
                        <a:cubicBezTo>
                          <a:pt x="0" y="4"/>
                          <a:pt x="4" y="0"/>
                          <a:pt x="8" y="0"/>
                        </a:cubicBezTo>
                        <a:lnTo>
                          <a:pt x="155" y="0"/>
                        </a:lnTo>
                        <a:cubicBezTo>
                          <a:pt x="159" y="0"/>
                          <a:pt x="163" y="4"/>
                          <a:pt x="163" y="9"/>
                        </a:cubicBezTo>
                        <a:lnTo>
                          <a:pt x="163" y="65"/>
                        </a:lnTo>
                        <a:cubicBezTo>
                          <a:pt x="163" y="70"/>
                          <a:pt x="159" y="74"/>
                          <a:pt x="155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108">
                    <a:extLst>
                      <a:ext uri="{FF2B5EF4-FFF2-40B4-BE49-F238E27FC236}">
                        <a16:creationId xmlns:a16="http://schemas.microsoft.com/office/drawing/2014/main" id="{85849B53-BCD5-4EC7-9B8E-06364EFA68C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112376" y="2789237"/>
                    <a:ext cx="225425" cy="103188"/>
                  </a:xfrm>
                  <a:custGeom>
                    <a:avLst/>
                    <a:gdLst>
                      <a:gd name="T0" fmla="*/ 17 w 163"/>
                      <a:gd name="T1" fmla="*/ 57 h 74"/>
                      <a:gd name="T2" fmla="*/ 147 w 163"/>
                      <a:gd name="T3" fmla="*/ 57 h 74"/>
                      <a:gd name="T4" fmla="*/ 147 w 163"/>
                      <a:gd name="T5" fmla="*/ 17 h 74"/>
                      <a:gd name="T6" fmla="*/ 17 w 163"/>
                      <a:gd name="T7" fmla="*/ 17 h 74"/>
                      <a:gd name="T8" fmla="*/ 17 w 163"/>
                      <a:gd name="T9" fmla="*/ 57 h 74"/>
                      <a:gd name="T10" fmla="*/ 155 w 163"/>
                      <a:gd name="T11" fmla="*/ 74 h 74"/>
                      <a:gd name="T12" fmla="*/ 9 w 163"/>
                      <a:gd name="T13" fmla="*/ 74 h 74"/>
                      <a:gd name="T14" fmla="*/ 0 w 163"/>
                      <a:gd name="T15" fmla="*/ 65 h 74"/>
                      <a:gd name="T16" fmla="*/ 0 w 163"/>
                      <a:gd name="T17" fmla="*/ 9 h 74"/>
                      <a:gd name="T18" fmla="*/ 9 w 163"/>
                      <a:gd name="T19" fmla="*/ 0 h 74"/>
                      <a:gd name="T20" fmla="*/ 155 w 163"/>
                      <a:gd name="T21" fmla="*/ 0 h 74"/>
                      <a:gd name="T22" fmla="*/ 163 w 163"/>
                      <a:gd name="T23" fmla="*/ 9 h 74"/>
                      <a:gd name="T24" fmla="*/ 163 w 163"/>
                      <a:gd name="T25" fmla="*/ 65 h 74"/>
                      <a:gd name="T26" fmla="*/ 155 w 163"/>
                      <a:gd name="T27" fmla="*/ 74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3" h="74">
                        <a:moveTo>
                          <a:pt x="17" y="57"/>
                        </a:moveTo>
                        <a:lnTo>
                          <a:pt x="147" y="57"/>
                        </a:lnTo>
                        <a:lnTo>
                          <a:pt x="147" y="17"/>
                        </a:lnTo>
                        <a:lnTo>
                          <a:pt x="17" y="17"/>
                        </a:lnTo>
                        <a:lnTo>
                          <a:pt x="17" y="57"/>
                        </a:lnTo>
                        <a:close/>
                        <a:moveTo>
                          <a:pt x="155" y="74"/>
                        </a:moveTo>
                        <a:lnTo>
                          <a:pt x="9" y="74"/>
                        </a:lnTo>
                        <a:cubicBezTo>
                          <a:pt x="4" y="74"/>
                          <a:pt x="0" y="70"/>
                          <a:pt x="0" y="65"/>
                        </a:cubicBezTo>
                        <a:lnTo>
                          <a:pt x="0" y="9"/>
                        </a:lnTo>
                        <a:cubicBezTo>
                          <a:pt x="0" y="4"/>
                          <a:pt x="4" y="0"/>
                          <a:pt x="9" y="0"/>
                        </a:cubicBezTo>
                        <a:lnTo>
                          <a:pt x="155" y="0"/>
                        </a:lnTo>
                        <a:cubicBezTo>
                          <a:pt x="160" y="0"/>
                          <a:pt x="163" y="4"/>
                          <a:pt x="163" y="9"/>
                        </a:cubicBezTo>
                        <a:lnTo>
                          <a:pt x="163" y="65"/>
                        </a:lnTo>
                        <a:cubicBezTo>
                          <a:pt x="163" y="70"/>
                          <a:pt x="160" y="74"/>
                          <a:pt x="155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109">
                    <a:extLst>
                      <a:ext uri="{FF2B5EF4-FFF2-40B4-BE49-F238E27FC236}">
                        <a16:creationId xmlns:a16="http://schemas.microsoft.com/office/drawing/2014/main" id="{2FA39C0A-25E0-4380-85D7-8966C82DA37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315576" y="2789237"/>
                    <a:ext cx="225425" cy="103188"/>
                  </a:xfrm>
                  <a:custGeom>
                    <a:avLst/>
                    <a:gdLst>
                      <a:gd name="T0" fmla="*/ 16 w 163"/>
                      <a:gd name="T1" fmla="*/ 57 h 74"/>
                      <a:gd name="T2" fmla="*/ 146 w 163"/>
                      <a:gd name="T3" fmla="*/ 57 h 74"/>
                      <a:gd name="T4" fmla="*/ 146 w 163"/>
                      <a:gd name="T5" fmla="*/ 17 h 74"/>
                      <a:gd name="T6" fmla="*/ 16 w 163"/>
                      <a:gd name="T7" fmla="*/ 17 h 74"/>
                      <a:gd name="T8" fmla="*/ 16 w 163"/>
                      <a:gd name="T9" fmla="*/ 57 h 74"/>
                      <a:gd name="T10" fmla="*/ 154 w 163"/>
                      <a:gd name="T11" fmla="*/ 74 h 74"/>
                      <a:gd name="T12" fmla="*/ 8 w 163"/>
                      <a:gd name="T13" fmla="*/ 74 h 74"/>
                      <a:gd name="T14" fmla="*/ 0 w 163"/>
                      <a:gd name="T15" fmla="*/ 65 h 74"/>
                      <a:gd name="T16" fmla="*/ 0 w 163"/>
                      <a:gd name="T17" fmla="*/ 9 h 74"/>
                      <a:gd name="T18" fmla="*/ 8 w 163"/>
                      <a:gd name="T19" fmla="*/ 0 h 74"/>
                      <a:gd name="T20" fmla="*/ 154 w 163"/>
                      <a:gd name="T21" fmla="*/ 0 h 74"/>
                      <a:gd name="T22" fmla="*/ 163 w 163"/>
                      <a:gd name="T23" fmla="*/ 9 h 74"/>
                      <a:gd name="T24" fmla="*/ 163 w 163"/>
                      <a:gd name="T25" fmla="*/ 65 h 74"/>
                      <a:gd name="T26" fmla="*/ 154 w 163"/>
                      <a:gd name="T27" fmla="*/ 74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3" h="74">
                        <a:moveTo>
                          <a:pt x="16" y="57"/>
                        </a:moveTo>
                        <a:lnTo>
                          <a:pt x="146" y="57"/>
                        </a:lnTo>
                        <a:lnTo>
                          <a:pt x="146" y="17"/>
                        </a:lnTo>
                        <a:lnTo>
                          <a:pt x="16" y="17"/>
                        </a:lnTo>
                        <a:lnTo>
                          <a:pt x="16" y="57"/>
                        </a:lnTo>
                        <a:close/>
                        <a:moveTo>
                          <a:pt x="154" y="74"/>
                        </a:moveTo>
                        <a:lnTo>
                          <a:pt x="8" y="74"/>
                        </a:lnTo>
                        <a:cubicBezTo>
                          <a:pt x="3" y="74"/>
                          <a:pt x="0" y="70"/>
                          <a:pt x="0" y="65"/>
                        </a:cubicBezTo>
                        <a:lnTo>
                          <a:pt x="0" y="9"/>
                        </a:lnTo>
                        <a:cubicBezTo>
                          <a:pt x="0" y="4"/>
                          <a:pt x="3" y="0"/>
                          <a:pt x="8" y="0"/>
                        </a:cubicBezTo>
                        <a:lnTo>
                          <a:pt x="154" y="0"/>
                        </a:lnTo>
                        <a:cubicBezTo>
                          <a:pt x="159" y="0"/>
                          <a:pt x="163" y="4"/>
                          <a:pt x="163" y="9"/>
                        </a:cubicBezTo>
                        <a:lnTo>
                          <a:pt x="163" y="65"/>
                        </a:lnTo>
                        <a:cubicBezTo>
                          <a:pt x="163" y="70"/>
                          <a:pt x="159" y="74"/>
                          <a:pt x="154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110">
                    <a:extLst>
                      <a:ext uri="{FF2B5EF4-FFF2-40B4-BE49-F238E27FC236}">
                        <a16:creationId xmlns:a16="http://schemas.microsoft.com/office/drawing/2014/main" id="{AFBDF2D4-51C5-4EE4-9CE5-824292412B9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012363" y="2713037"/>
                    <a:ext cx="225425" cy="100013"/>
                  </a:xfrm>
                  <a:custGeom>
                    <a:avLst/>
                    <a:gdLst>
                      <a:gd name="T0" fmla="*/ 17 w 163"/>
                      <a:gd name="T1" fmla="*/ 56 h 73"/>
                      <a:gd name="T2" fmla="*/ 146 w 163"/>
                      <a:gd name="T3" fmla="*/ 56 h 73"/>
                      <a:gd name="T4" fmla="*/ 146 w 163"/>
                      <a:gd name="T5" fmla="*/ 16 h 73"/>
                      <a:gd name="T6" fmla="*/ 17 w 163"/>
                      <a:gd name="T7" fmla="*/ 16 h 73"/>
                      <a:gd name="T8" fmla="*/ 17 w 163"/>
                      <a:gd name="T9" fmla="*/ 56 h 73"/>
                      <a:gd name="T10" fmla="*/ 155 w 163"/>
                      <a:gd name="T11" fmla="*/ 73 h 73"/>
                      <a:gd name="T12" fmla="*/ 8 w 163"/>
                      <a:gd name="T13" fmla="*/ 73 h 73"/>
                      <a:gd name="T14" fmla="*/ 0 w 163"/>
                      <a:gd name="T15" fmla="*/ 65 h 73"/>
                      <a:gd name="T16" fmla="*/ 0 w 163"/>
                      <a:gd name="T17" fmla="*/ 8 h 73"/>
                      <a:gd name="T18" fmla="*/ 8 w 163"/>
                      <a:gd name="T19" fmla="*/ 0 h 73"/>
                      <a:gd name="T20" fmla="*/ 155 w 163"/>
                      <a:gd name="T21" fmla="*/ 0 h 73"/>
                      <a:gd name="T22" fmla="*/ 163 w 163"/>
                      <a:gd name="T23" fmla="*/ 8 h 73"/>
                      <a:gd name="T24" fmla="*/ 163 w 163"/>
                      <a:gd name="T25" fmla="*/ 65 h 73"/>
                      <a:gd name="T26" fmla="*/ 155 w 163"/>
                      <a:gd name="T27" fmla="*/ 73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3" h="73">
                        <a:moveTo>
                          <a:pt x="17" y="56"/>
                        </a:moveTo>
                        <a:lnTo>
                          <a:pt x="146" y="56"/>
                        </a:lnTo>
                        <a:lnTo>
                          <a:pt x="146" y="16"/>
                        </a:lnTo>
                        <a:lnTo>
                          <a:pt x="17" y="16"/>
                        </a:lnTo>
                        <a:lnTo>
                          <a:pt x="17" y="56"/>
                        </a:lnTo>
                        <a:close/>
                        <a:moveTo>
                          <a:pt x="155" y="73"/>
                        </a:moveTo>
                        <a:lnTo>
                          <a:pt x="8" y="73"/>
                        </a:lnTo>
                        <a:cubicBezTo>
                          <a:pt x="4" y="73"/>
                          <a:pt x="0" y="69"/>
                          <a:pt x="0" y="65"/>
                        </a:cubicBezTo>
                        <a:lnTo>
                          <a:pt x="0" y="8"/>
                        </a:lnTo>
                        <a:cubicBezTo>
                          <a:pt x="0" y="3"/>
                          <a:pt x="4" y="0"/>
                          <a:pt x="8" y="0"/>
                        </a:cubicBezTo>
                        <a:lnTo>
                          <a:pt x="155" y="0"/>
                        </a:lnTo>
                        <a:cubicBezTo>
                          <a:pt x="159" y="0"/>
                          <a:pt x="163" y="3"/>
                          <a:pt x="163" y="8"/>
                        </a:cubicBezTo>
                        <a:lnTo>
                          <a:pt x="163" y="65"/>
                        </a:lnTo>
                        <a:cubicBezTo>
                          <a:pt x="163" y="69"/>
                          <a:pt x="159" y="73"/>
                          <a:pt x="155" y="7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111">
                    <a:extLst>
                      <a:ext uri="{FF2B5EF4-FFF2-40B4-BE49-F238E27FC236}">
                        <a16:creationId xmlns:a16="http://schemas.microsoft.com/office/drawing/2014/main" id="{BCEEA826-6FEB-438C-8D2A-BD31F2FF89B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213976" y="2713037"/>
                    <a:ext cx="225425" cy="100013"/>
                  </a:xfrm>
                  <a:custGeom>
                    <a:avLst/>
                    <a:gdLst>
                      <a:gd name="T0" fmla="*/ 17 w 163"/>
                      <a:gd name="T1" fmla="*/ 56 h 73"/>
                      <a:gd name="T2" fmla="*/ 147 w 163"/>
                      <a:gd name="T3" fmla="*/ 56 h 73"/>
                      <a:gd name="T4" fmla="*/ 147 w 163"/>
                      <a:gd name="T5" fmla="*/ 16 h 73"/>
                      <a:gd name="T6" fmla="*/ 17 w 163"/>
                      <a:gd name="T7" fmla="*/ 16 h 73"/>
                      <a:gd name="T8" fmla="*/ 17 w 163"/>
                      <a:gd name="T9" fmla="*/ 56 h 73"/>
                      <a:gd name="T10" fmla="*/ 155 w 163"/>
                      <a:gd name="T11" fmla="*/ 73 h 73"/>
                      <a:gd name="T12" fmla="*/ 9 w 163"/>
                      <a:gd name="T13" fmla="*/ 73 h 73"/>
                      <a:gd name="T14" fmla="*/ 0 w 163"/>
                      <a:gd name="T15" fmla="*/ 65 h 73"/>
                      <a:gd name="T16" fmla="*/ 0 w 163"/>
                      <a:gd name="T17" fmla="*/ 8 h 73"/>
                      <a:gd name="T18" fmla="*/ 9 w 163"/>
                      <a:gd name="T19" fmla="*/ 0 h 73"/>
                      <a:gd name="T20" fmla="*/ 155 w 163"/>
                      <a:gd name="T21" fmla="*/ 0 h 73"/>
                      <a:gd name="T22" fmla="*/ 163 w 163"/>
                      <a:gd name="T23" fmla="*/ 8 h 73"/>
                      <a:gd name="T24" fmla="*/ 163 w 163"/>
                      <a:gd name="T25" fmla="*/ 65 h 73"/>
                      <a:gd name="T26" fmla="*/ 155 w 163"/>
                      <a:gd name="T27" fmla="*/ 73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3" h="73">
                        <a:moveTo>
                          <a:pt x="17" y="56"/>
                        </a:moveTo>
                        <a:lnTo>
                          <a:pt x="147" y="56"/>
                        </a:lnTo>
                        <a:lnTo>
                          <a:pt x="147" y="16"/>
                        </a:lnTo>
                        <a:lnTo>
                          <a:pt x="17" y="16"/>
                        </a:lnTo>
                        <a:lnTo>
                          <a:pt x="17" y="56"/>
                        </a:lnTo>
                        <a:close/>
                        <a:moveTo>
                          <a:pt x="155" y="73"/>
                        </a:moveTo>
                        <a:lnTo>
                          <a:pt x="9" y="73"/>
                        </a:lnTo>
                        <a:cubicBezTo>
                          <a:pt x="4" y="73"/>
                          <a:pt x="0" y="69"/>
                          <a:pt x="0" y="65"/>
                        </a:cubicBezTo>
                        <a:lnTo>
                          <a:pt x="0" y="8"/>
                        </a:lnTo>
                        <a:cubicBezTo>
                          <a:pt x="0" y="3"/>
                          <a:pt x="4" y="0"/>
                          <a:pt x="9" y="0"/>
                        </a:cubicBezTo>
                        <a:lnTo>
                          <a:pt x="155" y="0"/>
                        </a:lnTo>
                        <a:cubicBezTo>
                          <a:pt x="160" y="0"/>
                          <a:pt x="163" y="3"/>
                          <a:pt x="163" y="8"/>
                        </a:cubicBezTo>
                        <a:lnTo>
                          <a:pt x="163" y="65"/>
                        </a:lnTo>
                        <a:cubicBezTo>
                          <a:pt x="163" y="69"/>
                          <a:pt x="160" y="73"/>
                          <a:pt x="155" y="7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112">
                    <a:extLst>
                      <a:ext uri="{FF2B5EF4-FFF2-40B4-BE49-F238E27FC236}">
                        <a16:creationId xmlns:a16="http://schemas.microsoft.com/office/drawing/2014/main" id="{ACDF8777-D3C4-498A-9CF5-CD5608CA85B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9875838" y="3055937"/>
                    <a:ext cx="230188" cy="230188"/>
                  </a:xfrm>
                  <a:custGeom>
                    <a:avLst/>
                    <a:gdLst>
                      <a:gd name="T0" fmla="*/ 83 w 167"/>
                      <a:gd name="T1" fmla="*/ 16 h 167"/>
                      <a:gd name="T2" fmla="*/ 16 w 167"/>
                      <a:gd name="T3" fmla="*/ 83 h 167"/>
                      <a:gd name="T4" fmla="*/ 83 w 167"/>
                      <a:gd name="T5" fmla="*/ 150 h 167"/>
                      <a:gd name="T6" fmla="*/ 150 w 167"/>
                      <a:gd name="T7" fmla="*/ 83 h 167"/>
                      <a:gd name="T8" fmla="*/ 109 w 167"/>
                      <a:gd name="T9" fmla="*/ 22 h 167"/>
                      <a:gd name="T10" fmla="*/ 83 w 167"/>
                      <a:gd name="T11" fmla="*/ 16 h 167"/>
                      <a:gd name="T12" fmla="*/ 83 w 167"/>
                      <a:gd name="T13" fmla="*/ 167 h 167"/>
                      <a:gd name="T14" fmla="*/ 0 w 167"/>
                      <a:gd name="T15" fmla="*/ 83 h 167"/>
                      <a:gd name="T16" fmla="*/ 83 w 167"/>
                      <a:gd name="T17" fmla="*/ 0 h 167"/>
                      <a:gd name="T18" fmla="*/ 115 w 167"/>
                      <a:gd name="T19" fmla="*/ 6 h 167"/>
                      <a:gd name="T20" fmla="*/ 167 w 167"/>
                      <a:gd name="T21" fmla="*/ 83 h 167"/>
                      <a:gd name="T22" fmla="*/ 83 w 167"/>
                      <a:gd name="T23" fmla="*/ 167 h 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7" h="167">
                        <a:moveTo>
                          <a:pt x="83" y="16"/>
                        </a:moveTo>
                        <a:cubicBezTo>
                          <a:pt x="46" y="16"/>
                          <a:pt x="16" y="46"/>
                          <a:pt x="16" y="83"/>
                        </a:cubicBezTo>
                        <a:cubicBezTo>
                          <a:pt x="16" y="120"/>
                          <a:pt x="46" y="150"/>
                          <a:pt x="83" y="150"/>
                        </a:cubicBezTo>
                        <a:cubicBezTo>
                          <a:pt x="120" y="150"/>
                          <a:pt x="150" y="120"/>
                          <a:pt x="150" y="83"/>
                        </a:cubicBezTo>
                        <a:cubicBezTo>
                          <a:pt x="150" y="56"/>
                          <a:pt x="134" y="32"/>
                          <a:pt x="109" y="22"/>
                        </a:cubicBezTo>
                        <a:cubicBezTo>
                          <a:pt x="101" y="18"/>
                          <a:pt x="92" y="16"/>
                          <a:pt x="83" y="16"/>
                        </a:cubicBezTo>
                        <a:close/>
                        <a:moveTo>
                          <a:pt x="83" y="167"/>
                        </a:moveTo>
                        <a:cubicBezTo>
                          <a:pt x="37" y="167"/>
                          <a:pt x="0" y="129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94" y="0"/>
                          <a:pt x="105" y="2"/>
                          <a:pt x="115" y="6"/>
                        </a:cubicBezTo>
                        <a:cubicBezTo>
                          <a:pt x="147" y="19"/>
                          <a:pt x="167" y="50"/>
                          <a:pt x="167" y="83"/>
                        </a:cubicBezTo>
                        <a:cubicBezTo>
                          <a:pt x="167" y="129"/>
                          <a:pt x="129" y="167"/>
                          <a:pt x="83" y="16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113">
                    <a:extLst>
                      <a:ext uri="{FF2B5EF4-FFF2-40B4-BE49-F238E27FC236}">
                        <a16:creationId xmlns:a16="http://schemas.microsoft.com/office/drawing/2014/main" id="{AEBBF758-D37B-43BC-AD3B-7056DFE1E6E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353676" y="3055937"/>
                    <a:ext cx="230188" cy="230188"/>
                  </a:xfrm>
                  <a:custGeom>
                    <a:avLst/>
                    <a:gdLst>
                      <a:gd name="T0" fmla="*/ 83 w 167"/>
                      <a:gd name="T1" fmla="*/ 16 h 167"/>
                      <a:gd name="T2" fmla="*/ 16 w 167"/>
                      <a:gd name="T3" fmla="*/ 83 h 167"/>
                      <a:gd name="T4" fmla="*/ 83 w 167"/>
                      <a:gd name="T5" fmla="*/ 150 h 167"/>
                      <a:gd name="T6" fmla="*/ 150 w 167"/>
                      <a:gd name="T7" fmla="*/ 83 h 167"/>
                      <a:gd name="T8" fmla="*/ 109 w 167"/>
                      <a:gd name="T9" fmla="*/ 22 h 167"/>
                      <a:gd name="T10" fmla="*/ 83 w 167"/>
                      <a:gd name="T11" fmla="*/ 16 h 167"/>
                      <a:gd name="T12" fmla="*/ 83 w 167"/>
                      <a:gd name="T13" fmla="*/ 167 h 167"/>
                      <a:gd name="T14" fmla="*/ 0 w 167"/>
                      <a:gd name="T15" fmla="*/ 83 h 167"/>
                      <a:gd name="T16" fmla="*/ 83 w 167"/>
                      <a:gd name="T17" fmla="*/ 0 h 167"/>
                      <a:gd name="T18" fmla="*/ 116 w 167"/>
                      <a:gd name="T19" fmla="*/ 6 h 167"/>
                      <a:gd name="T20" fmla="*/ 167 w 167"/>
                      <a:gd name="T21" fmla="*/ 83 h 167"/>
                      <a:gd name="T22" fmla="*/ 83 w 167"/>
                      <a:gd name="T23" fmla="*/ 167 h 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7" h="167">
                        <a:moveTo>
                          <a:pt x="83" y="16"/>
                        </a:moveTo>
                        <a:cubicBezTo>
                          <a:pt x="46" y="16"/>
                          <a:pt x="16" y="46"/>
                          <a:pt x="16" y="83"/>
                        </a:cubicBezTo>
                        <a:cubicBezTo>
                          <a:pt x="16" y="120"/>
                          <a:pt x="46" y="150"/>
                          <a:pt x="83" y="150"/>
                        </a:cubicBezTo>
                        <a:cubicBezTo>
                          <a:pt x="120" y="150"/>
                          <a:pt x="150" y="120"/>
                          <a:pt x="150" y="83"/>
                        </a:cubicBezTo>
                        <a:cubicBezTo>
                          <a:pt x="150" y="56"/>
                          <a:pt x="134" y="32"/>
                          <a:pt x="109" y="22"/>
                        </a:cubicBezTo>
                        <a:cubicBezTo>
                          <a:pt x="101" y="18"/>
                          <a:pt x="92" y="16"/>
                          <a:pt x="83" y="16"/>
                        </a:cubicBezTo>
                        <a:close/>
                        <a:moveTo>
                          <a:pt x="83" y="167"/>
                        </a:moveTo>
                        <a:cubicBezTo>
                          <a:pt x="37" y="167"/>
                          <a:pt x="0" y="129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95" y="0"/>
                          <a:pt x="106" y="2"/>
                          <a:pt x="116" y="6"/>
                        </a:cubicBezTo>
                        <a:cubicBezTo>
                          <a:pt x="147" y="19"/>
                          <a:pt x="167" y="50"/>
                          <a:pt x="167" y="83"/>
                        </a:cubicBezTo>
                        <a:cubicBezTo>
                          <a:pt x="167" y="129"/>
                          <a:pt x="129" y="167"/>
                          <a:pt x="83" y="16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114">
                    <a:extLst>
                      <a:ext uri="{FF2B5EF4-FFF2-40B4-BE49-F238E27FC236}">
                        <a16:creationId xmlns:a16="http://schemas.microsoft.com/office/drawing/2014/main" id="{EF4031F3-2C65-43D1-93CE-37D1E772AD2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9936163" y="3116262"/>
                    <a:ext cx="107950" cy="107950"/>
                  </a:xfrm>
                  <a:custGeom>
                    <a:avLst/>
                    <a:gdLst>
                      <a:gd name="T0" fmla="*/ 39 w 78"/>
                      <a:gd name="T1" fmla="*/ 17 h 78"/>
                      <a:gd name="T2" fmla="*/ 17 w 78"/>
                      <a:gd name="T3" fmla="*/ 39 h 78"/>
                      <a:gd name="T4" fmla="*/ 39 w 78"/>
                      <a:gd name="T5" fmla="*/ 61 h 78"/>
                      <a:gd name="T6" fmla="*/ 61 w 78"/>
                      <a:gd name="T7" fmla="*/ 39 h 78"/>
                      <a:gd name="T8" fmla="*/ 48 w 78"/>
                      <a:gd name="T9" fmla="*/ 19 h 78"/>
                      <a:gd name="T10" fmla="*/ 39 w 78"/>
                      <a:gd name="T11" fmla="*/ 17 h 78"/>
                      <a:gd name="T12" fmla="*/ 39 w 78"/>
                      <a:gd name="T13" fmla="*/ 78 h 78"/>
                      <a:gd name="T14" fmla="*/ 0 w 78"/>
                      <a:gd name="T15" fmla="*/ 39 h 78"/>
                      <a:gd name="T16" fmla="*/ 39 w 78"/>
                      <a:gd name="T17" fmla="*/ 0 h 78"/>
                      <a:gd name="T18" fmla="*/ 54 w 78"/>
                      <a:gd name="T19" fmla="*/ 3 h 78"/>
                      <a:gd name="T20" fmla="*/ 78 w 78"/>
                      <a:gd name="T21" fmla="*/ 39 h 78"/>
                      <a:gd name="T22" fmla="*/ 39 w 78"/>
                      <a:gd name="T23" fmla="*/ 78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39" y="17"/>
                        </a:moveTo>
                        <a:cubicBezTo>
                          <a:pt x="27" y="17"/>
                          <a:pt x="17" y="27"/>
                          <a:pt x="17" y="39"/>
                        </a:cubicBezTo>
                        <a:cubicBezTo>
                          <a:pt x="17" y="51"/>
                          <a:pt x="27" y="61"/>
                          <a:pt x="39" y="61"/>
                        </a:cubicBezTo>
                        <a:cubicBezTo>
                          <a:pt x="51" y="61"/>
                          <a:pt x="61" y="51"/>
                          <a:pt x="61" y="39"/>
                        </a:cubicBezTo>
                        <a:cubicBezTo>
                          <a:pt x="61" y="30"/>
                          <a:pt x="56" y="22"/>
                          <a:pt x="48" y="19"/>
                        </a:cubicBezTo>
                        <a:cubicBezTo>
                          <a:pt x="45" y="18"/>
                          <a:pt x="42" y="17"/>
                          <a:pt x="39" y="17"/>
                        </a:cubicBezTo>
                        <a:close/>
                        <a:moveTo>
                          <a:pt x="39" y="78"/>
                        </a:moveTo>
                        <a:cubicBezTo>
                          <a:pt x="18" y="78"/>
                          <a:pt x="0" y="61"/>
                          <a:pt x="0" y="39"/>
                        </a:cubicBezTo>
                        <a:cubicBezTo>
                          <a:pt x="0" y="18"/>
                          <a:pt x="18" y="0"/>
                          <a:pt x="39" y="0"/>
                        </a:cubicBezTo>
                        <a:cubicBezTo>
                          <a:pt x="44" y="0"/>
                          <a:pt x="49" y="1"/>
                          <a:pt x="54" y="3"/>
                        </a:cubicBezTo>
                        <a:cubicBezTo>
                          <a:pt x="69" y="10"/>
                          <a:pt x="78" y="24"/>
                          <a:pt x="78" y="39"/>
                        </a:cubicBezTo>
                        <a:cubicBezTo>
                          <a:pt x="78" y="61"/>
                          <a:pt x="60" y="78"/>
                          <a:pt x="39" y="78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115">
                    <a:extLst>
                      <a:ext uri="{FF2B5EF4-FFF2-40B4-BE49-F238E27FC236}">
                        <a16:creationId xmlns:a16="http://schemas.microsoft.com/office/drawing/2014/main" id="{CBE667A6-B05E-4AC2-A9D1-3DF4CBCF418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414001" y="3116262"/>
                    <a:ext cx="107950" cy="107950"/>
                  </a:xfrm>
                  <a:custGeom>
                    <a:avLst/>
                    <a:gdLst>
                      <a:gd name="T0" fmla="*/ 39 w 78"/>
                      <a:gd name="T1" fmla="*/ 17 h 78"/>
                      <a:gd name="T2" fmla="*/ 17 w 78"/>
                      <a:gd name="T3" fmla="*/ 39 h 78"/>
                      <a:gd name="T4" fmla="*/ 39 w 78"/>
                      <a:gd name="T5" fmla="*/ 61 h 78"/>
                      <a:gd name="T6" fmla="*/ 61 w 78"/>
                      <a:gd name="T7" fmla="*/ 39 h 78"/>
                      <a:gd name="T8" fmla="*/ 48 w 78"/>
                      <a:gd name="T9" fmla="*/ 19 h 78"/>
                      <a:gd name="T10" fmla="*/ 39 w 78"/>
                      <a:gd name="T11" fmla="*/ 17 h 78"/>
                      <a:gd name="T12" fmla="*/ 39 w 78"/>
                      <a:gd name="T13" fmla="*/ 78 h 78"/>
                      <a:gd name="T14" fmla="*/ 0 w 78"/>
                      <a:gd name="T15" fmla="*/ 39 h 78"/>
                      <a:gd name="T16" fmla="*/ 39 w 78"/>
                      <a:gd name="T17" fmla="*/ 0 h 78"/>
                      <a:gd name="T18" fmla="*/ 54 w 78"/>
                      <a:gd name="T19" fmla="*/ 3 h 78"/>
                      <a:gd name="T20" fmla="*/ 78 w 78"/>
                      <a:gd name="T21" fmla="*/ 39 h 78"/>
                      <a:gd name="T22" fmla="*/ 39 w 78"/>
                      <a:gd name="T23" fmla="*/ 78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39" y="17"/>
                        </a:moveTo>
                        <a:cubicBezTo>
                          <a:pt x="27" y="17"/>
                          <a:pt x="17" y="27"/>
                          <a:pt x="17" y="39"/>
                        </a:cubicBezTo>
                        <a:cubicBezTo>
                          <a:pt x="17" y="51"/>
                          <a:pt x="27" y="61"/>
                          <a:pt x="39" y="61"/>
                        </a:cubicBezTo>
                        <a:cubicBezTo>
                          <a:pt x="51" y="61"/>
                          <a:pt x="61" y="51"/>
                          <a:pt x="61" y="39"/>
                        </a:cubicBezTo>
                        <a:cubicBezTo>
                          <a:pt x="61" y="30"/>
                          <a:pt x="56" y="22"/>
                          <a:pt x="48" y="19"/>
                        </a:cubicBezTo>
                        <a:cubicBezTo>
                          <a:pt x="45" y="18"/>
                          <a:pt x="42" y="17"/>
                          <a:pt x="39" y="17"/>
                        </a:cubicBezTo>
                        <a:close/>
                        <a:moveTo>
                          <a:pt x="39" y="78"/>
                        </a:moveTo>
                        <a:cubicBezTo>
                          <a:pt x="18" y="78"/>
                          <a:pt x="0" y="61"/>
                          <a:pt x="0" y="39"/>
                        </a:cubicBezTo>
                        <a:cubicBezTo>
                          <a:pt x="0" y="18"/>
                          <a:pt x="18" y="0"/>
                          <a:pt x="39" y="0"/>
                        </a:cubicBezTo>
                        <a:cubicBezTo>
                          <a:pt x="45" y="0"/>
                          <a:pt x="50" y="1"/>
                          <a:pt x="54" y="3"/>
                        </a:cubicBezTo>
                        <a:cubicBezTo>
                          <a:pt x="69" y="10"/>
                          <a:pt x="78" y="24"/>
                          <a:pt x="78" y="39"/>
                        </a:cubicBezTo>
                        <a:cubicBezTo>
                          <a:pt x="78" y="61"/>
                          <a:pt x="61" y="78"/>
                          <a:pt x="39" y="7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56F45C73-AA61-471C-8934-05C4E86D1D92}"/>
                    </a:ext>
                  </a:extLst>
                </p:cNvPr>
                <p:cNvSpPr/>
                <p:nvPr/>
              </p:nvSpPr>
              <p:spPr>
                <a:xfrm>
                  <a:off x="2859818" y="4800600"/>
                  <a:ext cx="1138366" cy="113836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2000" b="1">
                      <a:solidFill>
                        <a:schemeClr val="bg1"/>
                      </a:solidFill>
                    </a:rPr>
                    <a:t>주요사업</a:t>
                  </a:r>
                </a:p>
              </p:txBody>
            </p:sp>
          </p:grpSp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70AF4E6-D631-45F4-A754-E1BD72F90E05}"/>
                </a:ext>
              </a:extLst>
            </p:cNvPr>
            <p:cNvGrpSpPr/>
            <p:nvPr/>
          </p:nvGrpSpPr>
          <p:grpSpPr>
            <a:xfrm>
              <a:off x="837450" y="2795634"/>
              <a:ext cx="5301777" cy="4587348"/>
              <a:chOff x="837450" y="2795634"/>
              <a:chExt cx="5301777" cy="4587348"/>
            </a:xfrm>
          </p:grpSpPr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FFAC5011-4DC2-4653-8E39-7691E1F85BE1}"/>
                  </a:ext>
                </a:extLst>
              </p:cNvPr>
              <p:cNvGrpSpPr/>
              <p:nvPr/>
            </p:nvGrpSpPr>
            <p:grpSpPr>
              <a:xfrm>
                <a:off x="837450" y="2795634"/>
                <a:ext cx="1487908" cy="1937249"/>
                <a:chOff x="837450" y="2795634"/>
                <a:chExt cx="1487908" cy="1937249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0BA67D4C-284F-434B-A1F3-33196EBFB492}"/>
                    </a:ext>
                  </a:extLst>
                </p:cNvPr>
                <p:cNvSpPr txBox="1"/>
                <p:nvPr/>
              </p:nvSpPr>
              <p:spPr>
                <a:xfrm>
                  <a:off x="837450" y="2795634"/>
                  <a:ext cx="148790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600" b="1" dirty="0">
                      <a:solidFill>
                        <a:schemeClr val="accent1"/>
                      </a:solidFill>
                      <a:latin typeface="+mn-ea"/>
                    </a:rPr>
                    <a:t>인테리어 부문</a:t>
                  </a:r>
                  <a:endParaRPr lang="en-US" altLang="ko-KR" sz="1600" b="1" dirty="0">
                    <a:solidFill>
                      <a:schemeClr val="accent1"/>
                    </a:solidFill>
                    <a:latin typeface="+mn-ea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2DF4809-A684-4A8D-A712-84D098AE8DB6}"/>
                    </a:ext>
                  </a:extLst>
                </p:cNvPr>
                <p:cNvSpPr txBox="1"/>
                <p:nvPr/>
              </p:nvSpPr>
              <p:spPr>
                <a:xfrm>
                  <a:off x="854137" y="3222020"/>
                  <a:ext cx="1063112" cy="15108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ko-KR" altLang="en-US" sz="1200" dirty="0">
                      <a:latin typeface="+mn-ea"/>
                    </a:rPr>
                    <a:t>오피스 시설 </a:t>
                  </a:r>
                  <a:endParaRPr lang="en-US" altLang="ko-KR" sz="1200" dirty="0">
                    <a:latin typeface="+mn-ea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200" dirty="0">
                      <a:latin typeface="+mn-ea"/>
                    </a:rPr>
                    <a:t>교육시설</a:t>
                  </a:r>
                  <a:endParaRPr lang="en-US" altLang="ko-KR" sz="1200" dirty="0">
                    <a:latin typeface="+mn-ea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200" dirty="0">
                      <a:latin typeface="+mn-ea"/>
                    </a:rPr>
                    <a:t>홍보 및 전시</a:t>
                  </a:r>
                  <a:endParaRPr lang="en-US" altLang="ko-KR" sz="1200" dirty="0">
                    <a:latin typeface="+mn-ea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200" dirty="0">
                      <a:latin typeface="+mn-ea"/>
                    </a:rPr>
                    <a:t>주거공간 등</a:t>
                  </a:r>
                </a:p>
              </p:txBody>
            </p: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42FD1CD9-0BFE-4136-94D5-E6547DBC1D0E}"/>
                  </a:ext>
                </a:extLst>
              </p:cNvPr>
              <p:cNvGrpSpPr/>
              <p:nvPr/>
            </p:nvGrpSpPr>
            <p:grpSpPr>
              <a:xfrm>
                <a:off x="5061688" y="2795634"/>
                <a:ext cx="1077539" cy="1937249"/>
                <a:chOff x="5061688" y="2795634"/>
                <a:chExt cx="1077539" cy="1937249"/>
              </a:xfrm>
            </p:grpSpPr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A510CBF7-AF93-48CD-83EE-6E5E813E46F2}"/>
                    </a:ext>
                  </a:extLst>
                </p:cNvPr>
                <p:cNvSpPr txBox="1"/>
                <p:nvPr/>
              </p:nvSpPr>
              <p:spPr>
                <a:xfrm>
                  <a:off x="5061688" y="2795634"/>
                  <a:ext cx="107753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ko-KR" altLang="en-US" sz="1600" b="1" dirty="0">
                      <a:solidFill>
                        <a:schemeClr val="accent1"/>
                      </a:solidFill>
                      <a:latin typeface="+mn-ea"/>
                    </a:rPr>
                    <a:t>전기 부문</a:t>
                  </a:r>
                  <a:endParaRPr lang="en-US" altLang="ko-KR" sz="1600" b="1" dirty="0">
                    <a:solidFill>
                      <a:schemeClr val="accent1"/>
                    </a:solidFill>
                    <a:latin typeface="+mn-ea"/>
                  </a:endParaRP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DEE9DBF-C827-4113-B7DF-3B1F75770757}"/>
                    </a:ext>
                  </a:extLst>
                </p:cNvPr>
                <p:cNvSpPr txBox="1"/>
                <p:nvPr/>
              </p:nvSpPr>
              <p:spPr>
                <a:xfrm>
                  <a:off x="5282232" y="3222020"/>
                  <a:ext cx="800219" cy="15108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lnSpc>
                      <a:spcPct val="200000"/>
                    </a:lnSpc>
                  </a:pPr>
                  <a:r>
                    <a:rPr lang="ko-KR" altLang="en-US" sz="1200" dirty="0">
                      <a:latin typeface="+mn-ea"/>
                    </a:rPr>
                    <a:t>건축공사</a:t>
                  </a:r>
                  <a:endParaRPr lang="en-US" altLang="ko-KR" sz="1200" dirty="0">
                    <a:latin typeface="+mn-ea"/>
                  </a:endParaRPr>
                </a:p>
                <a:p>
                  <a:pPr algn="r">
                    <a:lnSpc>
                      <a:spcPct val="200000"/>
                    </a:lnSpc>
                  </a:pPr>
                  <a:r>
                    <a:rPr lang="ko-KR" altLang="en-US" sz="1200" dirty="0">
                      <a:latin typeface="+mn-ea"/>
                    </a:rPr>
                    <a:t>신축공사</a:t>
                  </a:r>
                  <a:endParaRPr lang="en-US" altLang="ko-KR" sz="1200" dirty="0">
                    <a:latin typeface="+mn-ea"/>
                  </a:endParaRPr>
                </a:p>
                <a:p>
                  <a:pPr algn="r">
                    <a:lnSpc>
                      <a:spcPct val="200000"/>
                    </a:lnSpc>
                  </a:pPr>
                  <a:r>
                    <a:rPr lang="ko-KR" altLang="en-US" sz="1200" dirty="0">
                      <a:latin typeface="+mn-ea"/>
                    </a:rPr>
                    <a:t>개발</a:t>
                  </a:r>
                  <a:endParaRPr lang="en-US" altLang="ko-KR" sz="1200" dirty="0">
                    <a:latin typeface="+mn-ea"/>
                  </a:endParaRPr>
                </a:p>
                <a:p>
                  <a:pPr algn="r">
                    <a:lnSpc>
                      <a:spcPct val="200000"/>
                    </a:lnSpc>
                  </a:pPr>
                  <a:r>
                    <a:rPr lang="ko-KR" altLang="en-US" sz="1200" dirty="0">
                      <a:latin typeface="+mn-ea"/>
                    </a:rPr>
                    <a:t>컨설팅</a:t>
                  </a:r>
                  <a:endParaRPr lang="en-US" altLang="ko-KR" sz="1200" dirty="0">
                    <a:latin typeface="+mn-ea"/>
                  </a:endParaRPr>
                </a:p>
              </p:txBody>
            </p:sp>
          </p:grpSp>
          <p:grpSp>
            <p:nvGrpSpPr>
              <p:cNvPr id="57" name="그룹 56">
                <a:extLst>
                  <a:ext uri="{FF2B5EF4-FFF2-40B4-BE49-F238E27FC236}">
                    <a16:creationId xmlns:a16="http://schemas.microsoft.com/office/drawing/2014/main" id="{66A8C865-C60D-4CF0-B1C1-5447837057F6}"/>
                  </a:ext>
                </a:extLst>
              </p:cNvPr>
              <p:cNvGrpSpPr/>
              <p:nvPr/>
            </p:nvGrpSpPr>
            <p:grpSpPr>
              <a:xfrm>
                <a:off x="837450" y="6184397"/>
                <a:ext cx="1124683" cy="1198585"/>
                <a:chOff x="837450" y="6184397"/>
                <a:chExt cx="1124683" cy="1198585"/>
              </a:xfrm>
            </p:grpSpPr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1C526836-CF99-464F-8D17-007DD9678946}"/>
                    </a:ext>
                  </a:extLst>
                </p:cNvPr>
                <p:cNvSpPr txBox="1"/>
                <p:nvPr/>
              </p:nvSpPr>
              <p:spPr>
                <a:xfrm>
                  <a:off x="837450" y="6184397"/>
                  <a:ext cx="107753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600" b="1" dirty="0">
                      <a:solidFill>
                        <a:schemeClr val="accent1"/>
                      </a:solidFill>
                      <a:latin typeface="+mn-ea"/>
                    </a:rPr>
                    <a:t>설비 부문</a:t>
                  </a:r>
                  <a:endParaRPr lang="en-US" altLang="ko-KR" sz="1600" b="1" dirty="0">
                    <a:solidFill>
                      <a:schemeClr val="accent1"/>
                    </a:solidFill>
                    <a:latin typeface="+mn-ea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68F0F79-9268-451C-8454-27ABF912DC6B}"/>
                    </a:ext>
                  </a:extLst>
                </p:cNvPr>
                <p:cNvSpPr txBox="1"/>
                <p:nvPr/>
              </p:nvSpPr>
              <p:spPr>
                <a:xfrm>
                  <a:off x="854137" y="6610783"/>
                  <a:ext cx="1107996" cy="7721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ko-KR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ea"/>
                    </a:rPr>
                    <a:t>전문소방공사</a:t>
                  </a:r>
                  <a:endPara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ea"/>
                    </a:rPr>
                    <a:t>보수공사</a:t>
                  </a:r>
                  <a:endPara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640707F2-A79F-4117-B3BD-E30F6EC62464}"/>
                  </a:ext>
                </a:extLst>
              </p:cNvPr>
              <p:cNvGrpSpPr/>
              <p:nvPr/>
            </p:nvGrpSpPr>
            <p:grpSpPr>
              <a:xfrm>
                <a:off x="5061688" y="6184397"/>
                <a:ext cx="1077539" cy="1198585"/>
                <a:chOff x="5061688" y="6184397"/>
                <a:chExt cx="1077539" cy="1198585"/>
              </a:xfrm>
            </p:grpSpPr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D82D99CD-44FC-4BAD-8124-4EB1A2C34ABC}"/>
                    </a:ext>
                  </a:extLst>
                </p:cNvPr>
                <p:cNvSpPr txBox="1"/>
                <p:nvPr/>
              </p:nvSpPr>
              <p:spPr>
                <a:xfrm>
                  <a:off x="5061688" y="6184397"/>
                  <a:ext cx="107753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ko-KR" altLang="en-US" sz="1600" b="1" dirty="0">
                      <a:solidFill>
                        <a:schemeClr val="accent1"/>
                      </a:solidFill>
                      <a:latin typeface="+mn-ea"/>
                    </a:rPr>
                    <a:t>제조 부문</a:t>
                  </a:r>
                  <a:endParaRPr lang="en-US" altLang="ko-KR" sz="1600" b="1" dirty="0">
                    <a:solidFill>
                      <a:schemeClr val="accent1"/>
                    </a:solidFill>
                    <a:latin typeface="+mn-ea"/>
                  </a:endParaRP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D9853BC8-C018-464C-9B71-72F7702324A7}"/>
                    </a:ext>
                  </a:extLst>
                </p:cNvPr>
                <p:cNvSpPr txBox="1"/>
                <p:nvPr/>
              </p:nvSpPr>
              <p:spPr>
                <a:xfrm>
                  <a:off x="5128341" y="6610783"/>
                  <a:ext cx="954107" cy="7721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lnSpc>
                      <a:spcPct val="200000"/>
                    </a:lnSpc>
                  </a:pPr>
                  <a:r>
                    <a:rPr lang="ko-KR" altLang="en-US" sz="1200" dirty="0" err="1">
                      <a:latin typeface="+mn-ea"/>
                    </a:rPr>
                    <a:t>분전반</a:t>
                  </a:r>
                  <a:endParaRPr lang="en-US" altLang="ko-KR" sz="1200" dirty="0">
                    <a:latin typeface="+mn-ea"/>
                  </a:endParaRPr>
                </a:p>
                <a:p>
                  <a:pPr algn="r">
                    <a:lnSpc>
                      <a:spcPct val="200000"/>
                    </a:lnSpc>
                  </a:pPr>
                  <a:r>
                    <a:rPr lang="ko-KR" altLang="en-US" sz="1200" dirty="0">
                      <a:latin typeface="+mn-ea"/>
                    </a:rPr>
                    <a:t>전열교환기</a:t>
                  </a:r>
                </a:p>
              </p:txBody>
            </p:sp>
          </p:grpSp>
        </p:grpSp>
      </p:grpSp>
      <p:sp>
        <p:nvSpPr>
          <p:cNvPr id="74" name="자유형: 도형 73">
            <a:extLst>
              <a:ext uri="{FF2B5EF4-FFF2-40B4-BE49-F238E27FC236}">
                <a16:creationId xmlns:a16="http://schemas.microsoft.com/office/drawing/2014/main" id="{E72C188B-C246-4AE9-A9C5-9FFE4B88260E}"/>
              </a:ext>
            </a:extLst>
          </p:cNvPr>
          <p:cNvSpPr/>
          <p:nvPr/>
        </p:nvSpPr>
        <p:spPr>
          <a:xfrm>
            <a:off x="5643067" y="-1"/>
            <a:ext cx="484035" cy="1008622"/>
          </a:xfrm>
          <a:custGeom>
            <a:avLst/>
            <a:gdLst>
              <a:gd name="connsiteX0" fmla="*/ 0 w 484035"/>
              <a:gd name="connsiteY0" fmla="*/ 0 h 1008622"/>
              <a:gd name="connsiteX1" fmla="*/ 484035 w 484035"/>
              <a:gd name="connsiteY1" fmla="*/ 0 h 1008622"/>
              <a:gd name="connsiteX2" fmla="*/ 484035 w 484035"/>
              <a:gd name="connsiteY2" fmla="*/ 132816 h 1008622"/>
              <a:gd name="connsiteX3" fmla="*/ 484035 w 484035"/>
              <a:gd name="connsiteY3" fmla="*/ 389965 h 1008622"/>
              <a:gd name="connsiteX4" fmla="*/ 484035 w 484035"/>
              <a:gd name="connsiteY4" fmla="*/ 868627 h 1008622"/>
              <a:gd name="connsiteX5" fmla="*/ 0 w 484035"/>
              <a:gd name="connsiteY5" fmla="*/ 1008622 h 1008622"/>
              <a:gd name="connsiteX6" fmla="*/ 0 w 484035"/>
              <a:gd name="connsiteY6" fmla="*/ 389965 h 1008622"/>
              <a:gd name="connsiteX7" fmla="*/ 0 w 484035"/>
              <a:gd name="connsiteY7" fmla="*/ 132816 h 100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035" h="1008622">
                <a:moveTo>
                  <a:pt x="0" y="0"/>
                </a:moveTo>
                <a:lnTo>
                  <a:pt x="484035" y="0"/>
                </a:lnTo>
                <a:lnTo>
                  <a:pt x="484035" y="132816"/>
                </a:lnTo>
                <a:lnTo>
                  <a:pt x="484035" y="389965"/>
                </a:lnTo>
                <a:lnTo>
                  <a:pt x="484035" y="868627"/>
                </a:lnTo>
                <a:lnTo>
                  <a:pt x="0" y="1008622"/>
                </a:lnTo>
                <a:lnTo>
                  <a:pt x="0" y="389965"/>
                </a:lnTo>
                <a:lnTo>
                  <a:pt x="0" y="1328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8099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개체 틀 5">
            <a:extLst>
              <a:ext uri="{FF2B5EF4-FFF2-40B4-BE49-F238E27FC236}">
                <a16:creationId xmlns:a16="http://schemas.microsoft.com/office/drawing/2014/main" id="{3B987239-3764-454C-BC74-4923603DCA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53" r="10273"/>
          <a:stretch/>
        </p:blipFill>
        <p:spPr>
          <a:xfrm>
            <a:off x="390664" y="368643"/>
            <a:ext cx="6076672" cy="9253278"/>
          </a:xfr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8CD442C-8886-4473-AD76-7EDEC0B3D305}"/>
              </a:ext>
            </a:extLst>
          </p:cNvPr>
          <p:cNvGrpSpPr/>
          <p:nvPr/>
        </p:nvGrpSpPr>
        <p:grpSpPr>
          <a:xfrm>
            <a:off x="914400" y="4638969"/>
            <a:ext cx="3953211" cy="5267031"/>
            <a:chOff x="914400" y="4638969"/>
            <a:chExt cx="3953211" cy="5267031"/>
          </a:xfrm>
        </p:grpSpPr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E0D3601C-FA6D-4DE4-B1F9-7498E1728E88}"/>
                </a:ext>
              </a:extLst>
            </p:cNvPr>
            <p:cNvSpPr/>
            <p:nvPr/>
          </p:nvSpPr>
          <p:spPr>
            <a:xfrm>
              <a:off x="1204933" y="4638969"/>
              <a:ext cx="3662678" cy="5267031"/>
            </a:xfrm>
            <a:custGeom>
              <a:avLst/>
              <a:gdLst>
                <a:gd name="connsiteX0" fmla="*/ 0 w 3662678"/>
                <a:gd name="connsiteY0" fmla="*/ 0 h 5267031"/>
                <a:gd name="connsiteX1" fmla="*/ 3662678 w 3662678"/>
                <a:gd name="connsiteY1" fmla="*/ 1059337 h 5267031"/>
                <a:gd name="connsiteX2" fmla="*/ 3662678 w 3662678"/>
                <a:gd name="connsiteY2" fmla="*/ 5267031 h 5267031"/>
                <a:gd name="connsiteX3" fmla="*/ 0 w 3662678"/>
                <a:gd name="connsiteY3" fmla="*/ 5267031 h 52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678" h="5267031">
                  <a:moveTo>
                    <a:pt x="0" y="0"/>
                  </a:moveTo>
                  <a:lnTo>
                    <a:pt x="3662678" y="1059337"/>
                  </a:lnTo>
                  <a:lnTo>
                    <a:pt x="3662678" y="5267031"/>
                  </a:lnTo>
                  <a:lnTo>
                    <a:pt x="0" y="5267031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FACAC80C-F3E3-4270-89B0-255D1FB91D53}"/>
                </a:ext>
              </a:extLst>
            </p:cNvPr>
            <p:cNvSpPr/>
            <p:nvPr/>
          </p:nvSpPr>
          <p:spPr>
            <a:xfrm>
              <a:off x="914400" y="4638969"/>
              <a:ext cx="3662678" cy="5267031"/>
            </a:xfrm>
            <a:custGeom>
              <a:avLst/>
              <a:gdLst>
                <a:gd name="connsiteX0" fmla="*/ 0 w 3662678"/>
                <a:gd name="connsiteY0" fmla="*/ 0 h 5267031"/>
                <a:gd name="connsiteX1" fmla="*/ 3662678 w 3662678"/>
                <a:gd name="connsiteY1" fmla="*/ 1059337 h 5267031"/>
                <a:gd name="connsiteX2" fmla="*/ 3662678 w 3662678"/>
                <a:gd name="connsiteY2" fmla="*/ 5267031 h 5267031"/>
                <a:gd name="connsiteX3" fmla="*/ 0 w 3662678"/>
                <a:gd name="connsiteY3" fmla="*/ 5267031 h 5267031"/>
                <a:gd name="connsiteX4" fmla="*/ 0 w 3662678"/>
                <a:gd name="connsiteY4" fmla="*/ 0 h 52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2678" h="5267031">
                  <a:moveTo>
                    <a:pt x="0" y="0"/>
                  </a:moveTo>
                  <a:lnTo>
                    <a:pt x="3662678" y="1059337"/>
                  </a:lnTo>
                  <a:lnTo>
                    <a:pt x="3662678" y="5267031"/>
                  </a:lnTo>
                  <a:lnTo>
                    <a:pt x="0" y="52670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55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9573736-164A-4B35-9ABC-BE28E6E312EA}"/>
              </a:ext>
            </a:extLst>
          </p:cNvPr>
          <p:cNvSpPr txBox="1"/>
          <p:nvPr/>
        </p:nvSpPr>
        <p:spPr>
          <a:xfrm>
            <a:off x="1204933" y="5477277"/>
            <a:ext cx="1611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b="1">
                <a:solidFill>
                  <a:schemeClr val="accent5"/>
                </a:solidFill>
                <a:latin typeface="+mj-ea"/>
                <a:ea typeface="+mj-ea"/>
                <a:cs typeface="+mj-cs"/>
              </a:rPr>
              <a:t>03</a:t>
            </a:r>
            <a:endParaRPr lang="ko-KR" altLang="en-US" sz="9600" b="1">
              <a:solidFill>
                <a:schemeClr val="accent5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DF446-E09A-49A4-A39D-7D669C342E15}"/>
              </a:ext>
            </a:extLst>
          </p:cNvPr>
          <p:cNvSpPr txBox="1"/>
          <p:nvPr/>
        </p:nvSpPr>
        <p:spPr>
          <a:xfrm>
            <a:off x="1202688" y="8008012"/>
            <a:ext cx="308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1200" dirty="0">
                <a:solidFill>
                  <a:schemeClr val="bg1"/>
                </a:solidFill>
                <a:latin typeface="+mj-ea"/>
                <a:ea typeface="+mj-ea"/>
              </a:rPr>
              <a:t>APPLICATION FOR NOMINATION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854E8E-E2F8-420D-806C-CABCF469B4F3}"/>
              </a:ext>
            </a:extLst>
          </p:cNvPr>
          <p:cNvSpPr txBox="1"/>
          <p:nvPr/>
        </p:nvSpPr>
        <p:spPr>
          <a:xfrm>
            <a:off x="1182757" y="7174585"/>
            <a:ext cx="312596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dist"/>
            <a:r>
              <a:rPr lang="ko-KR" altLang="en-US" sz="4400" b="1">
                <a:solidFill>
                  <a:schemeClr val="bg1"/>
                </a:solidFill>
              </a:rPr>
              <a:t>보유현황</a:t>
            </a:r>
          </a:p>
        </p:txBody>
      </p:sp>
    </p:spTree>
    <p:extLst>
      <p:ext uri="{BB962C8B-B14F-4D97-AF65-F5344CB8AC3E}">
        <p14:creationId xmlns:p14="http://schemas.microsoft.com/office/powerpoint/2010/main" val="3069037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949F10E-22C4-42E2-9F0D-B3B5EEED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410D43F2-F869-40C2-8206-727B8672B53D}" type="slidenum">
              <a:rPr lang="en-US" smtClean="0"/>
              <a:pPr/>
              <a:t>13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63" name="제목 21">
            <a:extLst>
              <a:ext uri="{FF2B5EF4-FFF2-40B4-BE49-F238E27FC236}">
                <a16:creationId xmlns:a16="http://schemas.microsoft.com/office/drawing/2014/main" id="{DCC81D3A-BE0A-4CF1-B5B3-917D1C033E25}"/>
              </a:ext>
            </a:extLst>
          </p:cNvPr>
          <p:cNvSpPr txBox="1">
            <a:spLocks/>
          </p:cNvSpPr>
          <p:nvPr/>
        </p:nvSpPr>
        <p:spPr>
          <a:xfrm>
            <a:off x="538110" y="597613"/>
            <a:ext cx="4675239" cy="471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등록증현황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</a:rPr>
              <a:t>  </a:t>
            </a:r>
            <a:r>
              <a:rPr lang="en-US" altLang="ko-KR" sz="1600" dirty="0">
                <a:solidFill>
                  <a:schemeClr val="bg1">
                    <a:lumMod val="75000"/>
                  </a:schemeClr>
                </a:solidFill>
                <a:latin typeface="맑은 고딕" panose="020B0503020000020004" pitchFamily="50" charset="-127"/>
              </a:rPr>
              <a:t>Technology</a:t>
            </a:r>
            <a:endParaRPr lang="ko-KR" altLang="en-US" sz="1600" dirty="0">
              <a:solidFill>
                <a:schemeClr val="bg1">
                  <a:lumMod val="7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65" name="자유형: 도형 64">
            <a:extLst>
              <a:ext uri="{FF2B5EF4-FFF2-40B4-BE49-F238E27FC236}">
                <a16:creationId xmlns:a16="http://schemas.microsoft.com/office/drawing/2014/main" id="{E8F54CC4-970D-4D12-ACEE-8AE47778022A}"/>
              </a:ext>
            </a:extLst>
          </p:cNvPr>
          <p:cNvSpPr/>
          <p:nvPr/>
        </p:nvSpPr>
        <p:spPr>
          <a:xfrm>
            <a:off x="5643067" y="-1"/>
            <a:ext cx="484035" cy="1008622"/>
          </a:xfrm>
          <a:custGeom>
            <a:avLst/>
            <a:gdLst>
              <a:gd name="connsiteX0" fmla="*/ 0 w 484035"/>
              <a:gd name="connsiteY0" fmla="*/ 0 h 1008622"/>
              <a:gd name="connsiteX1" fmla="*/ 484035 w 484035"/>
              <a:gd name="connsiteY1" fmla="*/ 0 h 1008622"/>
              <a:gd name="connsiteX2" fmla="*/ 484035 w 484035"/>
              <a:gd name="connsiteY2" fmla="*/ 132816 h 1008622"/>
              <a:gd name="connsiteX3" fmla="*/ 484035 w 484035"/>
              <a:gd name="connsiteY3" fmla="*/ 389965 h 1008622"/>
              <a:gd name="connsiteX4" fmla="*/ 484035 w 484035"/>
              <a:gd name="connsiteY4" fmla="*/ 868627 h 1008622"/>
              <a:gd name="connsiteX5" fmla="*/ 0 w 484035"/>
              <a:gd name="connsiteY5" fmla="*/ 1008622 h 1008622"/>
              <a:gd name="connsiteX6" fmla="*/ 0 w 484035"/>
              <a:gd name="connsiteY6" fmla="*/ 389965 h 1008622"/>
              <a:gd name="connsiteX7" fmla="*/ 0 w 484035"/>
              <a:gd name="connsiteY7" fmla="*/ 132816 h 100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035" h="1008622">
                <a:moveTo>
                  <a:pt x="0" y="0"/>
                </a:moveTo>
                <a:lnTo>
                  <a:pt x="484035" y="0"/>
                </a:lnTo>
                <a:lnTo>
                  <a:pt x="484035" y="132816"/>
                </a:lnTo>
                <a:lnTo>
                  <a:pt x="484035" y="389965"/>
                </a:lnTo>
                <a:lnTo>
                  <a:pt x="484035" y="868627"/>
                </a:lnTo>
                <a:lnTo>
                  <a:pt x="0" y="1008622"/>
                </a:lnTo>
                <a:lnTo>
                  <a:pt x="0" y="389965"/>
                </a:lnTo>
                <a:lnTo>
                  <a:pt x="0" y="1328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A86EED75-A562-42BA-B92F-74F067A77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96" y="1302318"/>
            <a:ext cx="1584000" cy="1990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1EBEFD9-EEC1-4878-BEDD-99273764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683" y="1302321"/>
            <a:ext cx="1584000" cy="1990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F78DB9F9-E889-4927-9692-1F4979E44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10" y="1302319"/>
            <a:ext cx="1584000" cy="1990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356FECC-D78D-4F88-9297-D1733D446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10" y="3942123"/>
            <a:ext cx="1584000" cy="2075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1BB8CF01-27BA-4529-AB32-D89531EDA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10" y="6656840"/>
            <a:ext cx="1584000" cy="2201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FA28AFE-E24B-4C28-B6DA-F1739FDFE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0896" y="6656840"/>
            <a:ext cx="1584000" cy="2201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A7661E64-D8E2-4D16-AAB2-70F2C66E8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948" y="3942123"/>
            <a:ext cx="1584000" cy="2075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2157D7EE-1F2E-43F2-9F20-C10E79D757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4405" y="3942123"/>
            <a:ext cx="1584000" cy="2075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F7AB3194-47F0-49D9-8D78-4FC9C2609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5682" y="6656837"/>
            <a:ext cx="1584000" cy="2201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37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개체 틀 6">
            <a:extLst>
              <a:ext uri="{FF2B5EF4-FFF2-40B4-BE49-F238E27FC236}">
                <a16:creationId xmlns:a16="http://schemas.microsoft.com/office/drawing/2014/main" id="{F9E2C671-E7A3-4003-9B4F-69BB15913B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9" r="38539"/>
          <a:stretch/>
        </p:blipFill>
        <p:spPr>
          <a:xfrm>
            <a:off x="390664" y="368643"/>
            <a:ext cx="6076672" cy="9253278"/>
          </a:xfr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34530611-C30F-4CAD-8863-A89CD429E98E}"/>
              </a:ext>
            </a:extLst>
          </p:cNvPr>
          <p:cNvGrpSpPr/>
          <p:nvPr/>
        </p:nvGrpSpPr>
        <p:grpSpPr>
          <a:xfrm flipH="1">
            <a:off x="1990389" y="4638969"/>
            <a:ext cx="3953211" cy="5267031"/>
            <a:chOff x="914400" y="4638969"/>
            <a:chExt cx="3953211" cy="5267031"/>
          </a:xfrm>
        </p:grpSpPr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1895A98B-102E-44E2-B4F7-7C8ADB31F92D}"/>
                </a:ext>
              </a:extLst>
            </p:cNvPr>
            <p:cNvSpPr/>
            <p:nvPr/>
          </p:nvSpPr>
          <p:spPr>
            <a:xfrm>
              <a:off x="1204933" y="4638969"/>
              <a:ext cx="3662678" cy="5267031"/>
            </a:xfrm>
            <a:custGeom>
              <a:avLst/>
              <a:gdLst>
                <a:gd name="connsiteX0" fmla="*/ 0 w 3662678"/>
                <a:gd name="connsiteY0" fmla="*/ 0 h 5267031"/>
                <a:gd name="connsiteX1" fmla="*/ 3662678 w 3662678"/>
                <a:gd name="connsiteY1" fmla="*/ 1059337 h 5267031"/>
                <a:gd name="connsiteX2" fmla="*/ 3662678 w 3662678"/>
                <a:gd name="connsiteY2" fmla="*/ 5267031 h 5267031"/>
                <a:gd name="connsiteX3" fmla="*/ 0 w 3662678"/>
                <a:gd name="connsiteY3" fmla="*/ 5267031 h 52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678" h="5267031">
                  <a:moveTo>
                    <a:pt x="0" y="0"/>
                  </a:moveTo>
                  <a:lnTo>
                    <a:pt x="3662678" y="1059337"/>
                  </a:lnTo>
                  <a:lnTo>
                    <a:pt x="3662678" y="5267031"/>
                  </a:lnTo>
                  <a:lnTo>
                    <a:pt x="0" y="5267031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3DC03367-F7AA-4DC8-8ABE-5EF60B7C2250}"/>
                </a:ext>
              </a:extLst>
            </p:cNvPr>
            <p:cNvSpPr/>
            <p:nvPr/>
          </p:nvSpPr>
          <p:spPr>
            <a:xfrm>
              <a:off x="914400" y="4638969"/>
              <a:ext cx="3662678" cy="5267031"/>
            </a:xfrm>
            <a:custGeom>
              <a:avLst/>
              <a:gdLst>
                <a:gd name="connsiteX0" fmla="*/ 0 w 3662678"/>
                <a:gd name="connsiteY0" fmla="*/ 0 h 5267031"/>
                <a:gd name="connsiteX1" fmla="*/ 3662678 w 3662678"/>
                <a:gd name="connsiteY1" fmla="*/ 1059337 h 5267031"/>
                <a:gd name="connsiteX2" fmla="*/ 3662678 w 3662678"/>
                <a:gd name="connsiteY2" fmla="*/ 5267031 h 5267031"/>
                <a:gd name="connsiteX3" fmla="*/ 0 w 3662678"/>
                <a:gd name="connsiteY3" fmla="*/ 5267031 h 5267031"/>
                <a:gd name="connsiteX4" fmla="*/ 0 w 3662678"/>
                <a:gd name="connsiteY4" fmla="*/ 0 h 52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2678" h="5267031">
                  <a:moveTo>
                    <a:pt x="0" y="0"/>
                  </a:moveTo>
                  <a:lnTo>
                    <a:pt x="3662678" y="1059337"/>
                  </a:lnTo>
                  <a:lnTo>
                    <a:pt x="3662678" y="5267031"/>
                  </a:lnTo>
                  <a:lnTo>
                    <a:pt x="0" y="52670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55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4FCD68-DCB1-48F8-8CB8-2B2E62398A77}"/>
              </a:ext>
            </a:extLst>
          </p:cNvPr>
          <p:cNvSpPr txBox="1"/>
          <p:nvPr/>
        </p:nvSpPr>
        <p:spPr>
          <a:xfrm>
            <a:off x="4071708" y="5477277"/>
            <a:ext cx="1611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b="1">
                <a:solidFill>
                  <a:schemeClr val="accent5"/>
                </a:solidFill>
                <a:latin typeface="+mj-ea"/>
                <a:ea typeface="+mj-ea"/>
                <a:cs typeface="+mj-cs"/>
              </a:rPr>
              <a:t>04</a:t>
            </a:r>
            <a:endParaRPr lang="ko-KR" altLang="en-US" sz="9600" b="1">
              <a:solidFill>
                <a:schemeClr val="accent5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478E0-7209-4F87-827D-94CEE933D822}"/>
              </a:ext>
            </a:extLst>
          </p:cNvPr>
          <p:cNvSpPr txBox="1"/>
          <p:nvPr/>
        </p:nvSpPr>
        <p:spPr>
          <a:xfrm>
            <a:off x="2577015" y="8008012"/>
            <a:ext cx="308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1200" dirty="0">
                <a:solidFill>
                  <a:schemeClr val="bg1"/>
                </a:solidFill>
                <a:latin typeface="+mj-ea"/>
                <a:ea typeface="+mj-ea"/>
              </a:rPr>
              <a:t>APPLICATION FOR NOMINATION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779623-0912-496A-9EDB-35ABAD088294}"/>
              </a:ext>
            </a:extLst>
          </p:cNvPr>
          <p:cNvSpPr txBox="1"/>
          <p:nvPr/>
        </p:nvSpPr>
        <p:spPr>
          <a:xfrm>
            <a:off x="2557084" y="7174585"/>
            <a:ext cx="312596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dist"/>
            <a:r>
              <a:rPr lang="ko-KR" altLang="en-US" sz="4400" b="1">
                <a:solidFill>
                  <a:schemeClr val="bg1"/>
                </a:solidFill>
              </a:rPr>
              <a:t>주요실적</a:t>
            </a:r>
          </a:p>
        </p:txBody>
      </p:sp>
    </p:spTree>
    <p:extLst>
      <p:ext uri="{BB962C8B-B14F-4D97-AF65-F5344CB8AC3E}">
        <p14:creationId xmlns:p14="http://schemas.microsoft.com/office/powerpoint/2010/main" val="578095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개체 틀 8">
            <a:extLst>
              <a:ext uri="{FF2B5EF4-FFF2-40B4-BE49-F238E27FC236}">
                <a16:creationId xmlns:a16="http://schemas.microsoft.com/office/drawing/2014/main" id="{3000D863-42FE-4254-8F63-148A32DAB79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00"/>
                    </a14:imgEffect>
                    <a14:imgEffect>
                      <a14:saturation sat="6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09" r="11809"/>
          <a:stretch>
            <a:fillRect/>
          </a:stretch>
        </p:blipFill>
        <p:spPr/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7A69A0A-A0D1-4255-A9A6-2C6A79F6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410D43F2-F869-40C2-8206-727B8672B53D}" type="slidenum">
              <a:rPr lang="en-US" smtClean="0"/>
              <a:pPr/>
              <a:t>15</a:t>
            </a:fld>
            <a:r>
              <a:rPr lang="en-US"/>
              <a:t> -</a:t>
            </a:r>
            <a:endParaRPr 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97A9991-874F-4F2F-B0E8-C1435C02E4AA}"/>
              </a:ext>
            </a:extLst>
          </p:cNvPr>
          <p:cNvGrpSpPr/>
          <p:nvPr/>
        </p:nvGrpSpPr>
        <p:grpSpPr>
          <a:xfrm>
            <a:off x="495234" y="1"/>
            <a:ext cx="1878405" cy="3123129"/>
            <a:chOff x="495234" y="1"/>
            <a:chExt cx="1878405" cy="3123129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B4ED45E5-CC50-4DDE-B8A7-4F3E65F582F5}"/>
                </a:ext>
              </a:extLst>
            </p:cNvPr>
            <p:cNvSpPr/>
            <p:nvPr/>
          </p:nvSpPr>
          <p:spPr>
            <a:xfrm>
              <a:off x="495234" y="1"/>
              <a:ext cx="1878405" cy="3123129"/>
            </a:xfrm>
            <a:custGeom>
              <a:avLst/>
              <a:gdLst>
                <a:gd name="connsiteX0" fmla="*/ 0 w 1878405"/>
                <a:gd name="connsiteY0" fmla="*/ 0 h 3123129"/>
                <a:gd name="connsiteX1" fmla="*/ 1878405 w 1878405"/>
                <a:gd name="connsiteY1" fmla="*/ 0 h 3123129"/>
                <a:gd name="connsiteX2" fmla="*/ 1878405 w 1878405"/>
                <a:gd name="connsiteY2" fmla="*/ 2579848 h 3123129"/>
                <a:gd name="connsiteX3" fmla="*/ 1 w 1878405"/>
                <a:gd name="connsiteY3" fmla="*/ 3123129 h 3123129"/>
                <a:gd name="connsiteX4" fmla="*/ 1 w 1878405"/>
                <a:gd name="connsiteY4" fmla="*/ 36283 h 3123129"/>
                <a:gd name="connsiteX5" fmla="*/ 0 w 1878405"/>
                <a:gd name="connsiteY5" fmla="*/ 36283 h 312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8405" h="3123129">
                  <a:moveTo>
                    <a:pt x="0" y="0"/>
                  </a:moveTo>
                  <a:lnTo>
                    <a:pt x="1878405" y="0"/>
                  </a:lnTo>
                  <a:lnTo>
                    <a:pt x="1878405" y="2579848"/>
                  </a:lnTo>
                  <a:lnTo>
                    <a:pt x="1" y="3123129"/>
                  </a:lnTo>
                  <a:lnTo>
                    <a:pt x="1" y="36283"/>
                  </a:lnTo>
                  <a:lnTo>
                    <a:pt x="0" y="3628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798FF3-D71B-4F91-95F5-4757003E1E27}"/>
                </a:ext>
              </a:extLst>
            </p:cNvPr>
            <p:cNvSpPr txBox="1"/>
            <p:nvPr/>
          </p:nvSpPr>
          <p:spPr>
            <a:xfrm>
              <a:off x="703008" y="1829427"/>
              <a:ext cx="14018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맑은 고딕" panose="020B0503020000020004" pitchFamily="50" charset="-127"/>
                </a:rPr>
                <a:t>Company result</a:t>
              </a:r>
              <a:endParaRPr lang="ko-KR" altLang="en-US" sz="1600">
                <a:solidFill>
                  <a:schemeClr val="accent5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7" name="제목 1">
              <a:extLst>
                <a:ext uri="{FF2B5EF4-FFF2-40B4-BE49-F238E27FC236}">
                  <a16:creationId xmlns:a16="http://schemas.microsoft.com/office/drawing/2014/main" id="{DD4A4BAA-D667-44A8-BE18-8131397A8465}"/>
                </a:ext>
              </a:extLst>
            </p:cNvPr>
            <p:cNvSpPr txBox="1">
              <a:spLocks/>
            </p:cNvSpPr>
            <p:nvPr/>
          </p:nvSpPr>
          <p:spPr>
            <a:xfrm>
              <a:off x="540517" y="1016809"/>
              <a:ext cx="1808070" cy="84288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2800" b="1" dirty="0">
                  <a:solidFill>
                    <a:schemeClr val="bg1"/>
                  </a:solidFill>
                </a:rPr>
                <a:t>2020</a:t>
              </a:r>
            </a:p>
            <a:p>
              <a:pPr algn="ctr"/>
              <a:r>
                <a:rPr lang="ko-KR" altLang="en-US" sz="2800" b="1" dirty="0">
                  <a:solidFill>
                    <a:schemeClr val="bg1"/>
                  </a:solidFill>
                </a:rPr>
                <a:t>주요실적</a:t>
              </a:r>
              <a:endParaRPr lang="en-US" altLang="ko-KR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제목 21">
            <a:extLst>
              <a:ext uri="{FF2B5EF4-FFF2-40B4-BE49-F238E27FC236}">
                <a16:creationId xmlns:a16="http://schemas.microsoft.com/office/drawing/2014/main" id="{411D55A7-81C6-469E-9DB2-4ACE67A8CB50}"/>
              </a:ext>
            </a:extLst>
          </p:cNvPr>
          <p:cNvSpPr txBox="1">
            <a:spLocks/>
          </p:cNvSpPr>
          <p:nvPr/>
        </p:nvSpPr>
        <p:spPr>
          <a:xfrm>
            <a:off x="315422" y="5044069"/>
            <a:ext cx="3601140" cy="471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신축공사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013D254-65BB-4C72-980A-CE95BBCDC9C9}"/>
              </a:ext>
            </a:extLst>
          </p:cNvPr>
          <p:cNvSpPr txBox="1"/>
          <p:nvPr/>
        </p:nvSpPr>
        <p:spPr>
          <a:xfrm>
            <a:off x="315422" y="5333794"/>
            <a:ext cx="2991449" cy="522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금천구 시흥동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790-8 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서초구 우면동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3-1 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강동구 천호동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322-11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송파구 삼전동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61-7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송파구 석촌동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10-2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양천구 목동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231-107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강동구 길동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369-4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강동구 길동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369-5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강남구 역삼동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778-3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영등포구 영등포동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6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가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129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구로구 개봉동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147-3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강동구 천호동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391-22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강동구 천호동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233-46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강동구 고덕동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292-5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강동구 고덕동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292-6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은평구 신사동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642-17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마포구 서교동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338-31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동작구 사당동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183-24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은평구 신사동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541-1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금천구 시흥동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923-29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38EC4F-E557-4D2C-9B5F-F2982A249B06}"/>
              </a:ext>
            </a:extLst>
          </p:cNvPr>
          <p:cNvSpPr txBox="1"/>
          <p:nvPr/>
        </p:nvSpPr>
        <p:spPr>
          <a:xfrm>
            <a:off x="3429000" y="5279920"/>
            <a:ext cx="2871592" cy="309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송파구 석촌동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245-7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강남구 논현동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75-6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서초구 양재동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265-17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송파구 삼전동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171-6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송파구 삼전동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171-21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강원도 원주시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지정면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가곡리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1468,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이지더원그레이스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의정부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장암동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34-2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번지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장안더샵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8197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469396AF-4819-47E2-8F9D-28781E86E4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56" b="4156"/>
          <a:stretch>
            <a:fillRect/>
          </a:stretch>
        </p:blipFill>
        <p:spPr/>
      </p:pic>
      <p:pic>
        <p:nvPicPr>
          <p:cNvPr id="13" name="그림 개체 틀 12">
            <a:extLst>
              <a:ext uri="{FF2B5EF4-FFF2-40B4-BE49-F238E27FC236}">
                <a16:creationId xmlns:a16="http://schemas.microsoft.com/office/drawing/2014/main" id="{53790D2E-F664-4FB9-93FF-782E792B507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r="10585"/>
          <a:stretch>
            <a:fillRect/>
          </a:stretch>
        </p:blipFill>
        <p:spPr>
          <a:xfrm>
            <a:off x="140320" y="3540945"/>
            <a:ext cx="3601140" cy="3047484"/>
          </a:xfr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6053CEF-A300-4275-9E42-D8D4DF63A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410D43F2-F869-40C2-8206-727B8672B53D}" type="slidenum">
              <a:rPr lang="en-US" smtClean="0"/>
              <a:pPr/>
              <a:t>16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20" name="제목 21">
            <a:extLst>
              <a:ext uri="{FF2B5EF4-FFF2-40B4-BE49-F238E27FC236}">
                <a16:creationId xmlns:a16="http://schemas.microsoft.com/office/drawing/2014/main" id="{1724E5B7-28E6-4F2D-8FED-3FB817506D7A}"/>
              </a:ext>
            </a:extLst>
          </p:cNvPr>
          <p:cNvSpPr txBox="1">
            <a:spLocks/>
          </p:cNvSpPr>
          <p:nvPr/>
        </p:nvSpPr>
        <p:spPr>
          <a:xfrm>
            <a:off x="4048807" y="5020850"/>
            <a:ext cx="3601140" cy="471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인테리어</a:t>
            </a:r>
            <a:endParaRPr lang="en-US" altLang="ko-KR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1381C-8ED8-45EC-9077-76A2C5EC3342}"/>
              </a:ext>
            </a:extLst>
          </p:cNvPr>
          <p:cNvSpPr txBox="1"/>
          <p:nvPr/>
        </p:nvSpPr>
        <p:spPr>
          <a:xfrm>
            <a:off x="3741460" y="5718694"/>
            <a:ext cx="3068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강남구 삼성동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70,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청담봄여성의원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관악구 봉천동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슬로우모션카페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강남구 역삼동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646-22 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제이카페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양주시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덕계동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513-14,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나무정원산부인과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화도읍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비룡로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201 1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층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에피소드나인카페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경북 예천군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풍양면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덕암로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1123-55,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더비경프라이빗풀빌라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31BA0E4A-C23C-463A-9CF2-8F467884E18C}"/>
              </a:ext>
            </a:extLst>
          </p:cNvPr>
          <p:cNvSpPr/>
          <p:nvPr/>
        </p:nvSpPr>
        <p:spPr>
          <a:xfrm rot="5400000">
            <a:off x="6111671" y="4274521"/>
            <a:ext cx="484035" cy="1008622"/>
          </a:xfrm>
          <a:custGeom>
            <a:avLst/>
            <a:gdLst>
              <a:gd name="connsiteX0" fmla="*/ 0 w 484035"/>
              <a:gd name="connsiteY0" fmla="*/ 0 h 1008622"/>
              <a:gd name="connsiteX1" fmla="*/ 484035 w 484035"/>
              <a:gd name="connsiteY1" fmla="*/ 0 h 1008622"/>
              <a:gd name="connsiteX2" fmla="*/ 484035 w 484035"/>
              <a:gd name="connsiteY2" fmla="*/ 132816 h 1008622"/>
              <a:gd name="connsiteX3" fmla="*/ 484035 w 484035"/>
              <a:gd name="connsiteY3" fmla="*/ 389965 h 1008622"/>
              <a:gd name="connsiteX4" fmla="*/ 484035 w 484035"/>
              <a:gd name="connsiteY4" fmla="*/ 868627 h 1008622"/>
              <a:gd name="connsiteX5" fmla="*/ 0 w 484035"/>
              <a:gd name="connsiteY5" fmla="*/ 1008622 h 1008622"/>
              <a:gd name="connsiteX6" fmla="*/ 0 w 484035"/>
              <a:gd name="connsiteY6" fmla="*/ 389965 h 1008622"/>
              <a:gd name="connsiteX7" fmla="*/ 0 w 484035"/>
              <a:gd name="connsiteY7" fmla="*/ 132816 h 100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035" h="1008622">
                <a:moveTo>
                  <a:pt x="0" y="0"/>
                </a:moveTo>
                <a:lnTo>
                  <a:pt x="484035" y="0"/>
                </a:lnTo>
                <a:lnTo>
                  <a:pt x="484035" y="132816"/>
                </a:lnTo>
                <a:lnTo>
                  <a:pt x="484035" y="389965"/>
                </a:lnTo>
                <a:lnTo>
                  <a:pt x="484035" y="868627"/>
                </a:lnTo>
                <a:lnTo>
                  <a:pt x="0" y="1008622"/>
                </a:lnTo>
                <a:lnTo>
                  <a:pt x="0" y="389965"/>
                </a:lnTo>
                <a:lnTo>
                  <a:pt x="0" y="1328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6316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개체 틀 28">
            <a:extLst>
              <a:ext uri="{FF2B5EF4-FFF2-40B4-BE49-F238E27FC236}">
                <a16:creationId xmlns:a16="http://schemas.microsoft.com/office/drawing/2014/main" id="{234C41CF-3985-483C-9DEA-5594A46437E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31" b="11346"/>
          <a:stretch/>
        </p:blipFill>
        <p:spPr>
          <a:xfrm>
            <a:off x="0" y="4861932"/>
            <a:ext cx="6858000" cy="5044069"/>
          </a:xfrm>
        </p:spPr>
      </p:pic>
      <p:sp>
        <p:nvSpPr>
          <p:cNvPr id="36" name="제목 21">
            <a:extLst>
              <a:ext uri="{FF2B5EF4-FFF2-40B4-BE49-F238E27FC236}">
                <a16:creationId xmlns:a16="http://schemas.microsoft.com/office/drawing/2014/main" id="{47E49BA0-0E10-4F1D-A3C4-8E290CEA75CA}"/>
              </a:ext>
            </a:extLst>
          </p:cNvPr>
          <p:cNvSpPr txBox="1">
            <a:spLocks/>
          </p:cNvSpPr>
          <p:nvPr/>
        </p:nvSpPr>
        <p:spPr>
          <a:xfrm>
            <a:off x="310425" y="1190381"/>
            <a:ext cx="3601140" cy="471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관공서</a:t>
            </a:r>
            <a:r>
              <a:rPr lang="en-US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·</a:t>
            </a: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교육시설</a:t>
            </a:r>
            <a:endParaRPr lang="en-US" altLang="ko-KR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38" name="자유형: 도형 37">
            <a:extLst>
              <a:ext uri="{FF2B5EF4-FFF2-40B4-BE49-F238E27FC236}">
                <a16:creationId xmlns:a16="http://schemas.microsoft.com/office/drawing/2014/main" id="{8B2AD3BF-A07E-4F9E-8D58-AEF38C04FF45}"/>
              </a:ext>
            </a:extLst>
          </p:cNvPr>
          <p:cNvSpPr/>
          <p:nvPr/>
        </p:nvSpPr>
        <p:spPr>
          <a:xfrm rot="16200000">
            <a:off x="262293" y="332293"/>
            <a:ext cx="484035" cy="1008622"/>
          </a:xfrm>
          <a:custGeom>
            <a:avLst/>
            <a:gdLst>
              <a:gd name="connsiteX0" fmla="*/ 0 w 484035"/>
              <a:gd name="connsiteY0" fmla="*/ 0 h 1008622"/>
              <a:gd name="connsiteX1" fmla="*/ 484035 w 484035"/>
              <a:gd name="connsiteY1" fmla="*/ 0 h 1008622"/>
              <a:gd name="connsiteX2" fmla="*/ 484035 w 484035"/>
              <a:gd name="connsiteY2" fmla="*/ 132816 h 1008622"/>
              <a:gd name="connsiteX3" fmla="*/ 484035 w 484035"/>
              <a:gd name="connsiteY3" fmla="*/ 389965 h 1008622"/>
              <a:gd name="connsiteX4" fmla="*/ 484035 w 484035"/>
              <a:gd name="connsiteY4" fmla="*/ 868627 h 1008622"/>
              <a:gd name="connsiteX5" fmla="*/ 0 w 484035"/>
              <a:gd name="connsiteY5" fmla="*/ 1008622 h 1008622"/>
              <a:gd name="connsiteX6" fmla="*/ 0 w 484035"/>
              <a:gd name="connsiteY6" fmla="*/ 389965 h 1008622"/>
              <a:gd name="connsiteX7" fmla="*/ 0 w 484035"/>
              <a:gd name="connsiteY7" fmla="*/ 132816 h 100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035" h="1008622">
                <a:moveTo>
                  <a:pt x="0" y="0"/>
                </a:moveTo>
                <a:lnTo>
                  <a:pt x="484035" y="0"/>
                </a:lnTo>
                <a:lnTo>
                  <a:pt x="484035" y="132816"/>
                </a:lnTo>
                <a:lnTo>
                  <a:pt x="484035" y="389965"/>
                </a:lnTo>
                <a:lnTo>
                  <a:pt x="484035" y="868627"/>
                </a:lnTo>
                <a:lnTo>
                  <a:pt x="0" y="1008622"/>
                </a:lnTo>
                <a:lnTo>
                  <a:pt x="0" y="389965"/>
                </a:lnTo>
                <a:lnTo>
                  <a:pt x="0" y="1328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84B7C1-D757-4AD5-80DE-6721633FFF00}"/>
              </a:ext>
            </a:extLst>
          </p:cNvPr>
          <p:cNvSpPr txBox="1"/>
          <p:nvPr/>
        </p:nvSpPr>
        <p:spPr>
          <a:xfrm>
            <a:off x="310425" y="1927415"/>
            <a:ext cx="2968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b="1" kern="0" spc="0" dirty="0">
                <a:solidFill>
                  <a:srgbClr val="000000"/>
                </a:solidFill>
                <a:effectLst/>
                <a:latin typeface="+mn-ea"/>
              </a:rPr>
              <a:t>서울특별시 </a:t>
            </a:r>
            <a:r>
              <a:rPr lang="ko-KR" altLang="en-US" sz="1200" b="1" kern="0" spc="0" dirty="0" err="1">
                <a:solidFill>
                  <a:srgbClr val="000000"/>
                </a:solidFill>
                <a:effectLst/>
                <a:latin typeface="+mn-ea"/>
              </a:rPr>
              <a:t>강동송파</a:t>
            </a:r>
            <a:r>
              <a:rPr lang="ko-KR" altLang="en-US" sz="1200" b="1" kern="0" spc="0" dirty="0">
                <a:solidFill>
                  <a:srgbClr val="000000"/>
                </a:solidFill>
                <a:effectLst/>
                <a:latin typeface="+mn-ea"/>
              </a:rPr>
              <a:t> 교육지원청 냉난방개선 전기공사</a:t>
            </a:r>
            <a:r>
              <a:rPr lang="en-US" altLang="ko-KR" sz="1200" b="1" kern="0" spc="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200" b="1" kern="0" spc="0" dirty="0" err="1">
                <a:solidFill>
                  <a:srgbClr val="000000"/>
                </a:solidFill>
                <a:effectLst/>
                <a:latin typeface="+mn-ea"/>
              </a:rPr>
              <a:t>버들초</a:t>
            </a:r>
            <a:r>
              <a:rPr lang="en-US" altLang="ko-KR" sz="1200" b="1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200" b="1" kern="0" spc="0" dirty="0" err="1">
                <a:solidFill>
                  <a:srgbClr val="000000"/>
                </a:solidFill>
                <a:effectLst/>
                <a:latin typeface="+mn-ea"/>
              </a:rPr>
              <a:t>거원초</a:t>
            </a:r>
            <a:r>
              <a:rPr lang="en-US" altLang="ko-KR" sz="1200" b="1" kern="0" spc="0" dirty="0">
                <a:solidFill>
                  <a:srgbClr val="000000"/>
                </a:solidFill>
                <a:effectLst/>
                <a:latin typeface="+mn-ea"/>
              </a:rPr>
              <a:t>)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b="1" kern="0" spc="0" dirty="0">
                <a:solidFill>
                  <a:srgbClr val="000000"/>
                </a:solidFill>
                <a:effectLst/>
                <a:latin typeface="+mn-ea"/>
              </a:rPr>
              <a:t>서울특별시 송파구 가로등 시설물유지보수공사</a:t>
            </a:r>
            <a:r>
              <a:rPr lang="en-US" altLang="ko-KR" sz="1200" b="1" kern="0" spc="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200" b="1" kern="0" spc="0" dirty="0">
                <a:solidFill>
                  <a:srgbClr val="000000"/>
                </a:solidFill>
                <a:effectLst/>
                <a:latin typeface="+mn-ea"/>
              </a:rPr>
              <a:t>연간단가</a:t>
            </a:r>
            <a:r>
              <a:rPr lang="en-US" altLang="ko-KR" sz="1200" b="1" kern="0" spc="0" dirty="0">
                <a:solidFill>
                  <a:srgbClr val="000000"/>
                </a:solidFill>
                <a:effectLst/>
                <a:latin typeface="+mn-ea"/>
              </a:rPr>
              <a:t>)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b="1" kern="0" spc="0" dirty="0">
                <a:solidFill>
                  <a:srgbClr val="000000"/>
                </a:solidFill>
                <a:effectLst/>
                <a:latin typeface="+mn-ea"/>
              </a:rPr>
              <a:t>서울 강북구 </a:t>
            </a:r>
            <a:r>
              <a:rPr lang="ko-KR" altLang="en-US" sz="1200" b="1" kern="0" spc="0" dirty="0" err="1">
                <a:solidFill>
                  <a:srgbClr val="000000"/>
                </a:solidFill>
                <a:effectLst/>
                <a:latin typeface="+mn-ea"/>
              </a:rPr>
              <a:t>도봉로</a:t>
            </a:r>
            <a:r>
              <a:rPr lang="ko-KR" altLang="en-US" sz="1200" b="1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b="1" kern="0" spc="0" dirty="0">
                <a:solidFill>
                  <a:srgbClr val="000000"/>
                </a:solidFill>
                <a:effectLst/>
                <a:latin typeface="+mn-ea"/>
              </a:rPr>
              <a:t>45, </a:t>
            </a:r>
            <a:r>
              <a:rPr lang="ko-KR" altLang="en-US" sz="1200" b="1" kern="0" spc="0" dirty="0" err="1">
                <a:solidFill>
                  <a:srgbClr val="000000"/>
                </a:solidFill>
                <a:effectLst/>
                <a:latin typeface="+mn-ea"/>
              </a:rPr>
              <a:t>숭인시장</a:t>
            </a:r>
            <a:r>
              <a:rPr lang="ko-KR" altLang="en-US" sz="1200" b="1" kern="0" spc="0" dirty="0">
                <a:solidFill>
                  <a:srgbClr val="000000"/>
                </a:solidFill>
                <a:effectLst/>
                <a:latin typeface="+mn-ea"/>
              </a:rPr>
              <a:t> 노후전선교체 및 소방설비공사</a:t>
            </a:r>
            <a:endParaRPr lang="en-US" altLang="ko-KR" sz="1200" b="1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ko-KR" sz="1200" b="1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b="1" kern="0" dirty="0">
                <a:solidFill>
                  <a:srgbClr val="000000"/>
                </a:solidFill>
                <a:latin typeface="+mn-ea"/>
              </a:rPr>
              <a:t>사당동아파트 공용시설 전기공사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pic>
        <p:nvPicPr>
          <p:cNvPr id="18" name="그림 개체 틀 22">
            <a:extLst>
              <a:ext uri="{FF2B5EF4-FFF2-40B4-BE49-F238E27FC236}">
                <a16:creationId xmlns:a16="http://schemas.microsoft.com/office/drawing/2014/main" id="{F5219E4F-4266-4451-8322-F7A231A47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4" r="12594"/>
          <a:stretch>
            <a:fillRect/>
          </a:stretch>
        </p:blipFill>
        <p:spPr>
          <a:xfrm>
            <a:off x="3911566" y="1851911"/>
            <a:ext cx="2235146" cy="2236732"/>
          </a:xfrm>
          <a:prstGeom prst="rect">
            <a:avLst/>
          </a:prstGeom>
        </p:spPr>
      </p:pic>
      <p:sp>
        <p:nvSpPr>
          <p:cNvPr id="19" name="순서도: 처리 18">
            <a:extLst>
              <a:ext uri="{FF2B5EF4-FFF2-40B4-BE49-F238E27FC236}">
                <a16:creationId xmlns:a16="http://schemas.microsoft.com/office/drawing/2014/main" id="{2258120D-1115-4268-B686-C6D1DF62F4FF}"/>
              </a:ext>
            </a:extLst>
          </p:cNvPr>
          <p:cNvSpPr/>
          <p:nvPr/>
        </p:nvSpPr>
        <p:spPr>
          <a:xfrm>
            <a:off x="3911565" y="4088643"/>
            <a:ext cx="2235147" cy="471702"/>
          </a:xfrm>
          <a:prstGeom prst="flowChartProcess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577956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21">
            <a:extLst>
              <a:ext uri="{FF2B5EF4-FFF2-40B4-BE49-F238E27FC236}">
                <a16:creationId xmlns:a16="http://schemas.microsoft.com/office/drawing/2014/main" id="{B9DAAAC2-2C7D-40A1-B94A-5AB7F27D76B3}"/>
              </a:ext>
            </a:extLst>
          </p:cNvPr>
          <p:cNvSpPr txBox="1">
            <a:spLocks/>
          </p:cNvSpPr>
          <p:nvPr/>
        </p:nvSpPr>
        <p:spPr>
          <a:xfrm>
            <a:off x="3785761" y="654672"/>
            <a:ext cx="3601140" cy="471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전기차충전소 시공 </a:t>
            </a:r>
            <a:endParaRPr lang="en-US" altLang="ko-KR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6997FAEF-2A02-435D-B8F7-CCF091F95800}"/>
              </a:ext>
            </a:extLst>
          </p:cNvPr>
          <p:cNvSpPr/>
          <p:nvPr/>
        </p:nvSpPr>
        <p:spPr>
          <a:xfrm rot="5400000">
            <a:off x="6111671" y="-91657"/>
            <a:ext cx="484035" cy="1008622"/>
          </a:xfrm>
          <a:custGeom>
            <a:avLst/>
            <a:gdLst>
              <a:gd name="connsiteX0" fmla="*/ 0 w 484035"/>
              <a:gd name="connsiteY0" fmla="*/ 0 h 1008622"/>
              <a:gd name="connsiteX1" fmla="*/ 484035 w 484035"/>
              <a:gd name="connsiteY1" fmla="*/ 0 h 1008622"/>
              <a:gd name="connsiteX2" fmla="*/ 484035 w 484035"/>
              <a:gd name="connsiteY2" fmla="*/ 132816 h 1008622"/>
              <a:gd name="connsiteX3" fmla="*/ 484035 w 484035"/>
              <a:gd name="connsiteY3" fmla="*/ 389965 h 1008622"/>
              <a:gd name="connsiteX4" fmla="*/ 484035 w 484035"/>
              <a:gd name="connsiteY4" fmla="*/ 868627 h 1008622"/>
              <a:gd name="connsiteX5" fmla="*/ 0 w 484035"/>
              <a:gd name="connsiteY5" fmla="*/ 1008622 h 1008622"/>
              <a:gd name="connsiteX6" fmla="*/ 0 w 484035"/>
              <a:gd name="connsiteY6" fmla="*/ 389965 h 1008622"/>
              <a:gd name="connsiteX7" fmla="*/ 0 w 484035"/>
              <a:gd name="connsiteY7" fmla="*/ 132816 h 100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035" h="1008622">
                <a:moveTo>
                  <a:pt x="0" y="0"/>
                </a:moveTo>
                <a:lnTo>
                  <a:pt x="484035" y="0"/>
                </a:lnTo>
                <a:lnTo>
                  <a:pt x="484035" y="132816"/>
                </a:lnTo>
                <a:lnTo>
                  <a:pt x="484035" y="389965"/>
                </a:lnTo>
                <a:lnTo>
                  <a:pt x="484035" y="868627"/>
                </a:lnTo>
                <a:lnTo>
                  <a:pt x="0" y="1008622"/>
                </a:lnTo>
                <a:lnTo>
                  <a:pt x="0" y="389965"/>
                </a:lnTo>
                <a:lnTo>
                  <a:pt x="0" y="1328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개체 틀 13">
            <a:extLst>
              <a:ext uri="{FF2B5EF4-FFF2-40B4-BE49-F238E27FC236}">
                <a16:creationId xmlns:a16="http://schemas.microsoft.com/office/drawing/2014/main" id="{9409CE05-DBD6-4D89-B166-C1F41BFDE9E6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r="4674"/>
          <a:stretch>
            <a:fillRect/>
          </a:stretch>
        </p:blipFill>
        <p:spPr>
          <a:xfrm>
            <a:off x="0" y="5837129"/>
            <a:ext cx="6858000" cy="4068870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48D709-39A0-4684-9089-A717110A24E3}"/>
              </a:ext>
            </a:extLst>
          </p:cNvPr>
          <p:cNvSpPr txBox="1"/>
          <p:nvPr/>
        </p:nvSpPr>
        <p:spPr>
          <a:xfrm>
            <a:off x="318507" y="1126374"/>
            <a:ext cx="3163589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경기도 성남시 중원구 성남대로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1000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성남센트럴타운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경기도 화성시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동탄순환대로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10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길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88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레이크힐유보라아이비파크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10.0 2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단지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경기도 화성시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동탄대로시범길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236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동탄역시범리슈빌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경기도 화성시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동탄순환대로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26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길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81 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동탄행복주택푸르지오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경기도 화성시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동탄순환대로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22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길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14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대원칸타빌포레지움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경기도 광주시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태성로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25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힐스테이트태전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4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단지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경기도 광주시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태전동로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50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힐스테이트태전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5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단지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경기도 광주시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태전동로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54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힐스테이트태전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6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단지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경기도 안양시 동안구 경수대로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797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번길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5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호계한마음아파트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서울특별시 영등포구 영등포로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109 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영등포유통종합협의회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FF2D10-D265-424F-8516-320CF5263819}"/>
              </a:ext>
            </a:extLst>
          </p:cNvPr>
          <p:cNvSpPr txBox="1"/>
          <p:nvPr/>
        </p:nvSpPr>
        <p:spPr>
          <a:xfrm>
            <a:off x="3667901" y="1125406"/>
            <a:ext cx="2871592" cy="642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화성시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동탄대로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12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길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71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센트럴힐즈동탄아파트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경기도 화성시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동탄반석로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232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신일유토빌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영등포구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양평로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23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길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18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양평동보아파트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화성시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동탄대로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8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길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35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더레이크시티부영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3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단지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화성시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동탄순환대로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7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길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21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더레이크시티부영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4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단지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경기도 화성시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동탄순환대로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7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길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22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더레이크시티부영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5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단지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김포시 김포한강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4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로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564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김포한강한가람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LH2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단지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서울특별시 양천구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목동동로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12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길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60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목동현대아파트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양주시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광적면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부흥로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348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주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)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조은렌트카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서울특별시 금천구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범안로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1212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이편한세상독산더타워아파트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부천시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도약로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81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쌍용예가아파트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양천구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오목로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299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목동트라팰리스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김포시 김포한강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로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168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고창마을신영지웰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경기도 평택시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동삭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1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로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22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번길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40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지제더샵센트럴파크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731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개체 틀 13">
            <a:extLst>
              <a:ext uri="{FF2B5EF4-FFF2-40B4-BE49-F238E27FC236}">
                <a16:creationId xmlns:a16="http://schemas.microsoft.com/office/drawing/2014/main" id="{2F2DB625-7BE3-418B-9FBE-E4EEEA6963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r="13329"/>
          <a:stretch>
            <a:fillRect/>
          </a:stretch>
        </p:blipFill>
        <p:spPr/>
      </p:pic>
      <p:pic>
        <p:nvPicPr>
          <p:cNvPr id="31" name="그림 개체 틀 30">
            <a:extLst>
              <a:ext uri="{FF2B5EF4-FFF2-40B4-BE49-F238E27FC236}">
                <a16:creationId xmlns:a16="http://schemas.microsoft.com/office/drawing/2014/main" id="{E7834FA0-2471-4FB1-828C-6E2B63AF6EB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97" r="15497"/>
          <a:stretch>
            <a:fillRect/>
          </a:stretch>
        </p:blipFill>
        <p:spPr/>
      </p:pic>
      <p:pic>
        <p:nvPicPr>
          <p:cNvPr id="33" name="그림 개체 틀 32">
            <a:extLst>
              <a:ext uri="{FF2B5EF4-FFF2-40B4-BE49-F238E27FC236}">
                <a16:creationId xmlns:a16="http://schemas.microsoft.com/office/drawing/2014/main" id="{42BB2FFC-D57D-4858-84BA-AAC3DCF7BB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0" r="22740"/>
          <a:stretch>
            <a:fillRect/>
          </a:stretch>
        </p:blipFill>
        <p:spPr/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0E0B992A-CF6D-41F3-B927-18CF1DA1DD97}"/>
              </a:ext>
            </a:extLst>
          </p:cNvPr>
          <p:cNvSpPr/>
          <p:nvPr/>
        </p:nvSpPr>
        <p:spPr>
          <a:xfrm>
            <a:off x="0" y="0"/>
            <a:ext cx="3429000" cy="99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6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8AF0D1-FF66-4627-9015-49726C54C39C}"/>
              </a:ext>
            </a:extLst>
          </p:cNvPr>
          <p:cNvSpPr txBox="1"/>
          <p:nvPr/>
        </p:nvSpPr>
        <p:spPr>
          <a:xfrm>
            <a:off x="493616" y="1766594"/>
            <a:ext cx="252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3600" b="1">
                <a:solidFill>
                  <a:schemeClr val="bg1"/>
                </a:solidFill>
                <a:latin typeface="+mj-ea"/>
                <a:ea typeface="+mj-ea"/>
              </a:rPr>
              <a:t>공사지명원</a:t>
            </a:r>
            <a:endParaRPr lang="ko-KR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962A3355-D698-4D02-9C18-2FC3B037BA8D}"/>
              </a:ext>
            </a:extLst>
          </p:cNvPr>
          <p:cNvGrpSpPr/>
          <p:nvPr/>
        </p:nvGrpSpPr>
        <p:grpSpPr>
          <a:xfrm>
            <a:off x="1232581" y="8711469"/>
            <a:ext cx="291485" cy="333809"/>
            <a:chOff x="10004426" y="1485900"/>
            <a:chExt cx="579438" cy="663575"/>
          </a:xfrm>
          <a:solidFill>
            <a:schemeClr val="accent5"/>
          </a:solidFill>
        </p:grpSpPr>
        <p:sp>
          <p:nvSpPr>
            <p:cNvPr id="73" name="Freeform 57">
              <a:extLst>
                <a:ext uri="{FF2B5EF4-FFF2-40B4-BE49-F238E27FC236}">
                  <a16:creationId xmlns:a16="http://schemas.microsoft.com/office/drawing/2014/main" id="{5E127833-6752-4FFC-94EE-4908801219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9826" y="1485900"/>
              <a:ext cx="509588" cy="225425"/>
            </a:xfrm>
            <a:custGeom>
              <a:avLst/>
              <a:gdLst>
                <a:gd name="T0" fmla="*/ 37 w 368"/>
                <a:gd name="T1" fmla="*/ 17 h 163"/>
                <a:gd name="T2" fmla="*/ 16 w 368"/>
                <a:gd name="T3" fmla="*/ 39 h 163"/>
                <a:gd name="T4" fmla="*/ 16 w 368"/>
                <a:gd name="T5" fmla="*/ 124 h 163"/>
                <a:gd name="T6" fmla="*/ 37 w 368"/>
                <a:gd name="T7" fmla="*/ 147 h 163"/>
                <a:gd name="T8" fmla="*/ 331 w 368"/>
                <a:gd name="T9" fmla="*/ 147 h 163"/>
                <a:gd name="T10" fmla="*/ 351 w 368"/>
                <a:gd name="T11" fmla="*/ 124 h 163"/>
                <a:gd name="T12" fmla="*/ 351 w 368"/>
                <a:gd name="T13" fmla="*/ 39 h 163"/>
                <a:gd name="T14" fmla="*/ 331 w 368"/>
                <a:gd name="T15" fmla="*/ 17 h 163"/>
                <a:gd name="T16" fmla="*/ 37 w 368"/>
                <a:gd name="T17" fmla="*/ 17 h 163"/>
                <a:gd name="T18" fmla="*/ 331 w 368"/>
                <a:gd name="T19" fmla="*/ 163 h 163"/>
                <a:gd name="T20" fmla="*/ 37 w 368"/>
                <a:gd name="T21" fmla="*/ 163 h 163"/>
                <a:gd name="T22" fmla="*/ 0 w 368"/>
                <a:gd name="T23" fmla="*/ 124 h 163"/>
                <a:gd name="T24" fmla="*/ 0 w 368"/>
                <a:gd name="T25" fmla="*/ 39 h 163"/>
                <a:gd name="T26" fmla="*/ 37 w 368"/>
                <a:gd name="T27" fmla="*/ 0 h 163"/>
                <a:gd name="T28" fmla="*/ 331 w 368"/>
                <a:gd name="T29" fmla="*/ 0 h 163"/>
                <a:gd name="T30" fmla="*/ 368 w 368"/>
                <a:gd name="T31" fmla="*/ 39 h 163"/>
                <a:gd name="T32" fmla="*/ 368 w 368"/>
                <a:gd name="T33" fmla="*/ 124 h 163"/>
                <a:gd name="T34" fmla="*/ 331 w 368"/>
                <a:gd name="T35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163">
                  <a:moveTo>
                    <a:pt x="37" y="17"/>
                  </a:moveTo>
                  <a:cubicBezTo>
                    <a:pt x="25" y="17"/>
                    <a:pt x="16" y="27"/>
                    <a:pt x="16" y="39"/>
                  </a:cubicBezTo>
                  <a:lnTo>
                    <a:pt x="16" y="124"/>
                  </a:lnTo>
                  <a:cubicBezTo>
                    <a:pt x="16" y="137"/>
                    <a:pt x="25" y="147"/>
                    <a:pt x="37" y="147"/>
                  </a:cubicBezTo>
                  <a:lnTo>
                    <a:pt x="331" y="147"/>
                  </a:lnTo>
                  <a:cubicBezTo>
                    <a:pt x="342" y="147"/>
                    <a:pt x="351" y="137"/>
                    <a:pt x="351" y="124"/>
                  </a:cubicBezTo>
                  <a:lnTo>
                    <a:pt x="351" y="39"/>
                  </a:lnTo>
                  <a:cubicBezTo>
                    <a:pt x="351" y="27"/>
                    <a:pt x="342" y="17"/>
                    <a:pt x="331" y="17"/>
                  </a:cubicBezTo>
                  <a:lnTo>
                    <a:pt x="37" y="17"/>
                  </a:lnTo>
                  <a:close/>
                  <a:moveTo>
                    <a:pt x="331" y="163"/>
                  </a:moveTo>
                  <a:lnTo>
                    <a:pt x="37" y="163"/>
                  </a:lnTo>
                  <a:cubicBezTo>
                    <a:pt x="16" y="163"/>
                    <a:pt x="0" y="146"/>
                    <a:pt x="0" y="124"/>
                  </a:cubicBezTo>
                  <a:lnTo>
                    <a:pt x="0" y="39"/>
                  </a:lnTo>
                  <a:cubicBezTo>
                    <a:pt x="0" y="18"/>
                    <a:pt x="16" y="0"/>
                    <a:pt x="37" y="0"/>
                  </a:cubicBezTo>
                  <a:lnTo>
                    <a:pt x="331" y="0"/>
                  </a:lnTo>
                  <a:cubicBezTo>
                    <a:pt x="351" y="0"/>
                    <a:pt x="368" y="18"/>
                    <a:pt x="368" y="39"/>
                  </a:cubicBezTo>
                  <a:lnTo>
                    <a:pt x="368" y="124"/>
                  </a:lnTo>
                  <a:cubicBezTo>
                    <a:pt x="368" y="146"/>
                    <a:pt x="351" y="163"/>
                    <a:pt x="331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8">
              <a:extLst>
                <a:ext uri="{FF2B5EF4-FFF2-40B4-BE49-F238E27FC236}">
                  <a16:creationId xmlns:a16="http://schemas.microsoft.com/office/drawing/2014/main" id="{5533709C-3E0B-4AA8-9343-A7AABAE9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476" y="1587500"/>
              <a:ext cx="306388" cy="346075"/>
            </a:xfrm>
            <a:custGeom>
              <a:avLst/>
              <a:gdLst>
                <a:gd name="T0" fmla="*/ 8 w 222"/>
                <a:gd name="T1" fmla="*/ 251 h 251"/>
                <a:gd name="T2" fmla="*/ 0 w 222"/>
                <a:gd name="T3" fmla="*/ 243 h 251"/>
                <a:gd name="T4" fmla="*/ 0 w 222"/>
                <a:gd name="T5" fmla="*/ 149 h 251"/>
                <a:gd name="T6" fmla="*/ 39 w 222"/>
                <a:gd name="T7" fmla="*/ 116 h 251"/>
                <a:gd name="T8" fmla="*/ 188 w 222"/>
                <a:gd name="T9" fmla="*/ 116 h 251"/>
                <a:gd name="T10" fmla="*/ 205 w 222"/>
                <a:gd name="T11" fmla="*/ 92 h 251"/>
                <a:gd name="T12" fmla="*/ 205 w 222"/>
                <a:gd name="T13" fmla="*/ 42 h 251"/>
                <a:gd name="T14" fmla="*/ 180 w 222"/>
                <a:gd name="T15" fmla="*/ 17 h 251"/>
                <a:gd name="T16" fmla="*/ 172 w 222"/>
                <a:gd name="T17" fmla="*/ 9 h 251"/>
                <a:gd name="T18" fmla="*/ 180 w 222"/>
                <a:gd name="T19" fmla="*/ 0 h 251"/>
                <a:gd name="T20" fmla="*/ 222 w 222"/>
                <a:gd name="T21" fmla="*/ 42 h 251"/>
                <a:gd name="T22" fmla="*/ 222 w 222"/>
                <a:gd name="T23" fmla="*/ 92 h 251"/>
                <a:gd name="T24" fmla="*/ 188 w 222"/>
                <a:gd name="T25" fmla="*/ 133 h 251"/>
                <a:gd name="T26" fmla="*/ 39 w 222"/>
                <a:gd name="T27" fmla="*/ 133 h 251"/>
                <a:gd name="T28" fmla="*/ 16 w 222"/>
                <a:gd name="T29" fmla="*/ 149 h 251"/>
                <a:gd name="T30" fmla="*/ 16 w 222"/>
                <a:gd name="T31" fmla="*/ 243 h 251"/>
                <a:gd name="T32" fmla="*/ 8 w 222"/>
                <a:gd name="T33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2" h="251">
                  <a:moveTo>
                    <a:pt x="8" y="251"/>
                  </a:moveTo>
                  <a:cubicBezTo>
                    <a:pt x="3" y="251"/>
                    <a:pt x="0" y="247"/>
                    <a:pt x="0" y="243"/>
                  </a:cubicBezTo>
                  <a:lnTo>
                    <a:pt x="0" y="149"/>
                  </a:lnTo>
                  <a:cubicBezTo>
                    <a:pt x="0" y="124"/>
                    <a:pt x="25" y="116"/>
                    <a:pt x="39" y="116"/>
                  </a:cubicBezTo>
                  <a:lnTo>
                    <a:pt x="188" y="116"/>
                  </a:lnTo>
                  <a:cubicBezTo>
                    <a:pt x="205" y="116"/>
                    <a:pt x="205" y="93"/>
                    <a:pt x="205" y="92"/>
                  </a:cubicBezTo>
                  <a:lnTo>
                    <a:pt x="205" y="42"/>
                  </a:lnTo>
                  <a:cubicBezTo>
                    <a:pt x="204" y="18"/>
                    <a:pt x="183" y="17"/>
                    <a:pt x="180" y="17"/>
                  </a:cubicBezTo>
                  <a:cubicBezTo>
                    <a:pt x="175" y="17"/>
                    <a:pt x="172" y="13"/>
                    <a:pt x="172" y="9"/>
                  </a:cubicBezTo>
                  <a:cubicBezTo>
                    <a:pt x="172" y="4"/>
                    <a:pt x="175" y="1"/>
                    <a:pt x="180" y="0"/>
                  </a:cubicBezTo>
                  <a:cubicBezTo>
                    <a:pt x="194" y="1"/>
                    <a:pt x="220" y="9"/>
                    <a:pt x="222" y="42"/>
                  </a:cubicBezTo>
                  <a:lnTo>
                    <a:pt x="222" y="92"/>
                  </a:lnTo>
                  <a:cubicBezTo>
                    <a:pt x="222" y="106"/>
                    <a:pt x="215" y="133"/>
                    <a:pt x="188" y="133"/>
                  </a:cubicBezTo>
                  <a:lnTo>
                    <a:pt x="39" y="133"/>
                  </a:lnTo>
                  <a:cubicBezTo>
                    <a:pt x="38" y="133"/>
                    <a:pt x="16" y="134"/>
                    <a:pt x="16" y="149"/>
                  </a:cubicBezTo>
                  <a:lnTo>
                    <a:pt x="16" y="243"/>
                  </a:lnTo>
                  <a:cubicBezTo>
                    <a:pt x="16" y="247"/>
                    <a:pt x="13" y="251"/>
                    <a:pt x="8" y="2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9">
              <a:extLst>
                <a:ext uri="{FF2B5EF4-FFF2-40B4-BE49-F238E27FC236}">
                  <a16:creationId xmlns:a16="http://schemas.microsoft.com/office/drawing/2014/main" id="{79DD35EF-E93D-466C-87BB-2B823E7F0E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663" y="1909762"/>
              <a:ext cx="71438" cy="239713"/>
            </a:xfrm>
            <a:custGeom>
              <a:avLst/>
              <a:gdLst>
                <a:gd name="T0" fmla="*/ 25 w 51"/>
                <a:gd name="T1" fmla="*/ 17 h 173"/>
                <a:gd name="T2" fmla="*/ 16 w 51"/>
                <a:gd name="T3" fmla="*/ 29 h 173"/>
                <a:gd name="T4" fmla="*/ 16 w 51"/>
                <a:gd name="T5" fmla="*/ 145 h 173"/>
                <a:gd name="T6" fmla="*/ 25 w 51"/>
                <a:gd name="T7" fmla="*/ 157 h 173"/>
                <a:gd name="T8" fmla="*/ 34 w 51"/>
                <a:gd name="T9" fmla="*/ 145 h 173"/>
                <a:gd name="T10" fmla="*/ 34 w 51"/>
                <a:gd name="T11" fmla="*/ 29 h 173"/>
                <a:gd name="T12" fmla="*/ 25 w 51"/>
                <a:gd name="T13" fmla="*/ 17 h 173"/>
                <a:gd name="T14" fmla="*/ 25 w 51"/>
                <a:gd name="T15" fmla="*/ 173 h 173"/>
                <a:gd name="T16" fmla="*/ 0 w 51"/>
                <a:gd name="T17" fmla="*/ 145 h 173"/>
                <a:gd name="T18" fmla="*/ 0 w 51"/>
                <a:gd name="T19" fmla="*/ 29 h 173"/>
                <a:gd name="T20" fmla="*/ 25 w 51"/>
                <a:gd name="T21" fmla="*/ 0 h 173"/>
                <a:gd name="T22" fmla="*/ 51 w 51"/>
                <a:gd name="T23" fmla="*/ 29 h 173"/>
                <a:gd name="T24" fmla="*/ 51 w 51"/>
                <a:gd name="T25" fmla="*/ 145 h 173"/>
                <a:gd name="T26" fmla="*/ 25 w 51"/>
                <a:gd name="T2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173">
                  <a:moveTo>
                    <a:pt x="25" y="17"/>
                  </a:moveTo>
                  <a:cubicBezTo>
                    <a:pt x="20" y="17"/>
                    <a:pt x="16" y="22"/>
                    <a:pt x="16" y="29"/>
                  </a:cubicBezTo>
                  <a:lnTo>
                    <a:pt x="16" y="145"/>
                  </a:lnTo>
                  <a:cubicBezTo>
                    <a:pt x="16" y="151"/>
                    <a:pt x="20" y="157"/>
                    <a:pt x="25" y="157"/>
                  </a:cubicBezTo>
                  <a:cubicBezTo>
                    <a:pt x="30" y="157"/>
                    <a:pt x="34" y="151"/>
                    <a:pt x="34" y="145"/>
                  </a:cubicBezTo>
                  <a:lnTo>
                    <a:pt x="34" y="29"/>
                  </a:lnTo>
                  <a:cubicBezTo>
                    <a:pt x="34" y="22"/>
                    <a:pt x="30" y="17"/>
                    <a:pt x="25" y="17"/>
                  </a:cubicBezTo>
                  <a:close/>
                  <a:moveTo>
                    <a:pt x="25" y="173"/>
                  </a:moveTo>
                  <a:cubicBezTo>
                    <a:pt x="11" y="173"/>
                    <a:pt x="0" y="161"/>
                    <a:pt x="0" y="145"/>
                  </a:cubicBezTo>
                  <a:lnTo>
                    <a:pt x="0" y="29"/>
                  </a:lnTo>
                  <a:cubicBezTo>
                    <a:pt x="0" y="13"/>
                    <a:pt x="11" y="0"/>
                    <a:pt x="25" y="0"/>
                  </a:cubicBezTo>
                  <a:cubicBezTo>
                    <a:pt x="39" y="0"/>
                    <a:pt x="51" y="13"/>
                    <a:pt x="51" y="29"/>
                  </a:cubicBezTo>
                  <a:lnTo>
                    <a:pt x="51" y="145"/>
                  </a:lnTo>
                  <a:cubicBezTo>
                    <a:pt x="51" y="161"/>
                    <a:pt x="39" y="173"/>
                    <a:pt x="25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0">
              <a:extLst>
                <a:ext uri="{FF2B5EF4-FFF2-40B4-BE49-F238E27FC236}">
                  <a16:creationId xmlns:a16="http://schemas.microsoft.com/office/drawing/2014/main" id="{F93EF7AA-5382-4A09-971A-32C1643C3E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4426" y="1552575"/>
              <a:ext cx="47625" cy="98425"/>
            </a:xfrm>
            <a:custGeom>
              <a:avLst/>
              <a:gdLst>
                <a:gd name="T0" fmla="*/ 17 w 35"/>
                <a:gd name="T1" fmla="*/ 18 h 71"/>
                <a:gd name="T2" fmla="*/ 17 w 35"/>
                <a:gd name="T3" fmla="*/ 54 h 71"/>
                <a:gd name="T4" fmla="*/ 18 w 35"/>
                <a:gd name="T5" fmla="*/ 55 h 71"/>
                <a:gd name="T6" fmla="*/ 19 w 35"/>
                <a:gd name="T7" fmla="*/ 54 h 71"/>
                <a:gd name="T8" fmla="*/ 19 w 35"/>
                <a:gd name="T9" fmla="*/ 18 h 71"/>
                <a:gd name="T10" fmla="*/ 17 w 35"/>
                <a:gd name="T11" fmla="*/ 18 h 71"/>
                <a:gd name="T12" fmla="*/ 18 w 35"/>
                <a:gd name="T13" fmla="*/ 71 h 71"/>
                <a:gd name="T14" fmla="*/ 0 w 35"/>
                <a:gd name="T15" fmla="*/ 54 h 71"/>
                <a:gd name="T16" fmla="*/ 0 w 35"/>
                <a:gd name="T17" fmla="*/ 18 h 71"/>
                <a:gd name="T18" fmla="*/ 18 w 35"/>
                <a:gd name="T19" fmla="*/ 0 h 71"/>
                <a:gd name="T20" fmla="*/ 35 w 35"/>
                <a:gd name="T21" fmla="*/ 18 h 71"/>
                <a:gd name="T22" fmla="*/ 35 w 35"/>
                <a:gd name="T23" fmla="*/ 54 h 71"/>
                <a:gd name="T24" fmla="*/ 18 w 35"/>
                <a:gd name="T2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71">
                  <a:moveTo>
                    <a:pt x="17" y="18"/>
                  </a:moveTo>
                  <a:lnTo>
                    <a:pt x="17" y="54"/>
                  </a:lnTo>
                  <a:lnTo>
                    <a:pt x="18" y="55"/>
                  </a:lnTo>
                  <a:cubicBezTo>
                    <a:pt x="18" y="55"/>
                    <a:pt x="19" y="54"/>
                    <a:pt x="19" y="54"/>
                  </a:cubicBezTo>
                  <a:lnTo>
                    <a:pt x="19" y="18"/>
                  </a:lnTo>
                  <a:lnTo>
                    <a:pt x="17" y="18"/>
                  </a:lnTo>
                  <a:close/>
                  <a:moveTo>
                    <a:pt x="18" y="71"/>
                  </a:moveTo>
                  <a:cubicBezTo>
                    <a:pt x="8" y="71"/>
                    <a:pt x="0" y="63"/>
                    <a:pt x="0" y="54"/>
                  </a:cubicBezTo>
                  <a:lnTo>
                    <a:pt x="0" y="18"/>
                  </a:ln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lnTo>
                    <a:pt x="35" y="54"/>
                  </a:lnTo>
                  <a:cubicBezTo>
                    <a:pt x="35" y="63"/>
                    <a:pt x="27" y="71"/>
                    <a:pt x="1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1">
              <a:extLst>
                <a:ext uri="{FF2B5EF4-FFF2-40B4-BE49-F238E27FC236}">
                  <a16:creationId xmlns:a16="http://schemas.microsoft.com/office/drawing/2014/main" id="{C2097233-D066-492B-A2E8-0F3884FF8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9088" y="1533525"/>
              <a:ext cx="23813" cy="79375"/>
            </a:xfrm>
            <a:custGeom>
              <a:avLst/>
              <a:gdLst>
                <a:gd name="T0" fmla="*/ 9 w 17"/>
                <a:gd name="T1" fmla="*/ 58 h 58"/>
                <a:gd name="T2" fmla="*/ 0 w 17"/>
                <a:gd name="T3" fmla="*/ 50 h 58"/>
                <a:gd name="T4" fmla="*/ 0 w 17"/>
                <a:gd name="T5" fmla="*/ 8 h 58"/>
                <a:gd name="T6" fmla="*/ 9 w 17"/>
                <a:gd name="T7" fmla="*/ 0 h 58"/>
                <a:gd name="T8" fmla="*/ 17 w 17"/>
                <a:gd name="T9" fmla="*/ 8 h 58"/>
                <a:gd name="T10" fmla="*/ 17 w 17"/>
                <a:gd name="T11" fmla="*/ 50 h 58"/>
                <a:gd name="T12" fmla="*/ 9 w 17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8">
                  <a:moveTo>
                    <a:pt x="9" y="58"/>
                  </a:moveTo>
                  <a:cubicBezTo>
                    <a:pt x="4" y="58"/>
                    <a:pt x="0" y="54"/>
                    <a:pt x="0" y="50"/>
                  </a:cubicBezTo>
                  <a:lnTo>
                    <a:pt x="0" y="8"/>
                  </a:ln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50"/>
                  </a:lnTo>
                  <a:cubicBezTo>
                    <a:pt x="17" y="54"/>
                    <a:pt x="13" y="58"/>
                    <a:pt x="9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00D2C0AE-952B-433B-A3BB-584D5C74D308}"/>
              </a:ext>
            </a:extLst>
          </p:cNvPr>
          <p:cNvGrpSpPr/>
          <p:nvPr/>
        </p:nvGrpSpPr>
        <p:grpSpPr>
          <a:xfrm>
            <a:off x="1873331" y="8725355"/>
            <a:ext cx="374046" cy="306037"/>
            <a:chOff x="6921501" y="1497012"/>
            <a:chExt cx="785812" cy="642938"/>
          </a:xfrm>
          <a:solidFill>
            <a:schemeClr val="bg1"/>
          </a:solidFill>
        </p:grpSpPr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9ACB5CAD-616B-4789-903B-53230D45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1501" y="1497012"/>
              <a:ext cx="485775" cy="293688"/>
            </a:xfrm>
            <a:custGeom>
              <a:avLst/>
              <a:gdLst>
                <a:gd name="T0" fmla="*/ 26 w 351"/>
                <a:gd name="T1" fmla="*/ 17 h 213"/>
                <a:gd name="T2" fmla="*/ 17 w 351"/>
                <a:gd name="T3" fmla="*/ 29 h 213"/>
                <a:gd name="T4" fmla="*/ 17 w 351"/>
                <a:gd name="T5" fmla="*/ 184 h 213"/>
                <a:gd name="T6" fmla="*/ 26 w 351"/>
                <a:gd name="T7" fmla="*/ 197 h 213"/>
                <a:gd name="T8" fmla="*/ 325 w 351"/>
                <a:gd name="T9" fmla="*/ 197 h 213"/>
                <a:gd name="T10" fmla="*/ 334 w 351"/>
                <a:gd name="T11" fmla="*/ 184 h 213"/>
                <a:gd name="T12" fmla="*/ 334 w 351"/>
                <a:gd name="T13" fmla="*/ 29 h 213"/>
                <a:gd name="T14" fmla="*/ 325 w 351"/>
                <a:gd name="T15" fmla="*/ 17 h 213"/>
                <a:gd name="T16" fmla="*/ 26 w 351"/>
                <a:gd name="T17" fmla="*/ 17 h 213"/>
                <a:gd name="T18" fmla="*/ 325 w 351"/>
                <a:gd name="T19" fmla="*/ 213 h 213"/>
                <a:gd name="T20" fmla="*/ 26 w 351"/>
                <a:gd name="T21" fmla="*/ 213 h 213"/>
                <a:gd name="T22" fmla="*/ 0 w 351"/>
                <a:gd name="T23" fmla="*/ 184 h 213"/>
                <a:gd name="T24" fmla="*/ 0 w 351"/>
                <a:gd name="T25" fmla="*/ 29 h 213"/>
                <a:gd name="T26" fmla="*/ 26 w 351"/>
                <a:gd name="T27" fmla="*/ 0 h 213"/>
                <a:gd name="T28" fmla="*/ 325 w 351"/>
                <a:gd name="T29" fmla="*/ 0 h 213"/>
                <a:gd name="T30" fmla="*/ 351 w 351"/>
                <a:gd name="T31" fmla="*/ 29 h 213"/>
                <a:gd name="T32" fmla="*/ 351 w 351"/>
                <a:gd name="T33" fmla="*/ 184 h 213"/>
                <a:gd name="T34" fmla="*/ 325 w 351"/>
                <a:gd name="T35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1" h="213">
                  <a:moveTo>
                    <a:pt x="26" y="17"/>
                  </a:moveTo>
                  <a:cubicBezTo>
                    <a:pt x="21" y="17"/>
                    <a:pt x="17" y="22"/>
                    <a:pt x="17" y="29"/>
                  </a:cubicBezTo>
                  <a:lnTo>
                    <a:pt x="17" y="184"/>
                  </a:lnTo>
                  <a:cubicBezTo>
                    <a:pt x="17" y="191"/>
                    <a:pt x="21" y="197"/>
                    <a:pt x="26" y="197"/>
                  </a:cubicBezTo>
                  <a:lnTo>
                    <a:pt x="325" y="197"/>
                  </a:lnTo>
                  <a:cubicBezTo>
                    <a:pt x="330" y="197"/>
                    <a:pt x="334" y="191"/>
                    <a:pt x="334" y="184"/>
                  </a:cubicBezTo>
                  <a:lnTo>
                    <a:pt x="334" y="29"/>
                  </a:lnTo>
                  <a:cubicBezTo>
                    <a:pt x="334" y="22"/>
                    <a:pt x="330" y="17"/>
                    <a:pt x="325" y="17"/>
                  </a:cubicBezTo>
                  <a:lnTo>
                    <a:pt x="26" y="17"/>
                  </a:lnTo>
                  <a:close/>
                  <a:moveTo>
                    <a:pt x="325" y="213"/>
                  </a:moveTo>
                  <a:lnTo>
                    <a:pt x="26" y="213"/>
                  </a:lnTo>
                  <a:cubicBezTo>
                    <a:pt x="12" y="213"/>
                    <a:pt x="0" y="200"/>
                    <a:pt x="0" y="184"/>
                  </a:cubicBezTo>
                  <a:lnTo>
                    <a:pt x="0" y="29"/>
                  </a:lnTo>
                  <a:cubicBezTo>
                    <a:pt x="0" y="13"/>
                    <a:pt x="12" y="0"/>
                    <a:pt x="26" y="0"/>
                  </a:cubicBezTo>
                  <a:lnTo>
                    <a:pt x="325" y="0"/>
                  </a:lnTo>
                  <a:cubicBezTo>
                    <a:pt x="340" y="0"/>
                    <a:pt x="351" y="13"/>
                    <a:pt x="351" y="29"/>
                  </a:cubicBezTo>
                  <a:lnTo>
                    <a:pt x="351" y="184"/>
                  </a:lnTo>
                  <a:cubicBezTo>
                    <a:pt x="351" y="200"/>
                    <a:pt x="340" y="213"/>
                    <a:pt x="325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7440082F-E1B3-4520-9C31-8A5976FE85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9601" y="2001837"/>
              <a:ext cx="290513" cy="138113"/>
            </a:xfrm>
            <a:custGeom>
              <a:avLst/>
              <a:gdLst>
                <a:gd name="T0" fmla="*/ 18 w 211"/>
                <a:gd name="T1" fmla="*/ 17 h 100"/>
                <a:gd name="T2" fmla="*/ 17 w 211"/>
                <a:gd name="T3" fmla="*/ 18 h 100"/>
                <a:gd name="T4" fmla="*/ 17 w 211"/>
                <a:gd name="T5" fmla="*/ 83 h 100"/>
                <a:gd name="T6" fmla="*/ 18 w 211"/>
                <a:gd name="T7" fmla="*/ 83 h 100"/>
                <a:gd name="T8" fmla="*/ 193 w 211"/>
                <a:gd name="T9" fmla="*/ 83 h 100"/>
                <a:gd name="T10" fmla="*/ 195 w 211"/>
                <a:gd name="T11" fmla="*/ 83 h 100"/>
                <a:gd name="T12" fmla="*/ 194 w 211"/>
                <a:gd name="T13" fmla="*/ 18 h 100"/>
                <a:gd name="T14" fmla="*/ 193 w 211"/>
                <a:gd name="T15" fmla="*/ 17 h 100"/>
                <a:gd name="T16" fmla="*/ 18 w 211"/>
                <a:gd name="T17" fmla="*/ 17 h 100"/>
                <a:gd name="T18" fmla="*/ 193 w 211"/>
                <a:gd name="T19" fmla="*/ 100 h 100"/>
                <a:gd name="T20" fmla="*/ 18 w 211"/>
                <a:gd name="T21" fmla="*/ 100 h 100"/>
                <a:gd name="T22" fmla="*/ 0 w 211"/>
                <a:gd name="T23" fmla="*/ 83 h 100"/>
                <a:gd name="T24" fmla="*/ 0 w 211"/>
                <a:gd name="T25" fmla="*/ 18 h 100"/>
                <a:gd name="T26" fmla="*/ 18 w 211"/>
                <a:gd name="T27" fmla="*/ 0 h 100"/>
                <a:gd name="T28" fmla="*/ 193 w 211"/>
                <a:gd name="T29" fmla="*/ 0 h 100"/>
                <a:gd name="T30" fmla="*/ 211 w 211"/>
                <a:gd name="T31" fmla="*/ 18 h 100"/>
                <a:gd name="T32" fmla="*/ 211 w 211"/>
                <a:gd name="T33" fmla="*/ 83 h 100"/>
                <a:gd name="T34" fmla="*/ 193 w 211"/>
                <a:gd name="T3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1" h="100">
                  <a:moveTo>
                    <a:pt x="18" y="17"/>
                  </a:moveTo>
                  <a:cubicBezTo>
                    <a:pt x="17" y="17"/>
                    <a:pt x="17" y="17"/>
                    <a:pt x="17" y="18"/>
                  </a:cubicBezTo>
                  <a:lnTo>
                    <a:pt x="17" y="83"/>
                  </a:lnTo>
                  <a:cubicBezTo>
                    <a:pt x="17" y="83"/>
                    <a:pt x="17" y="83"/>
                    <a:pt x="18" y="83"/>
                  </a:cubicBezTo>
                  <a:lnTo>
                    <a:pt x="193" y="83"/>
                  </a:lnTo>
                  <a:cubicBezTo>
                    <a:pt x="194" y="83"/>
                    <a:pt x="194" y="83"/>
                    <a:pt x="195" y="83"/>
                  </a:cubicBezTo>
                  <a:lnTo>
                    <a:pt x="194" y="18"/>
                  </a:lnTo>
                  <a:cubicBezTo>
                    <a:pt x="194" y="17"/>
                    <a:pt x="194" y="17"/>
                    <a:pt x="193" y="17"/>
                  </a:cubicBezTo>
                  <a:lnTo>
                    <a:pt x="18" y="17"/>
                  </a:lnTo>
                  <a:close/>
                  <a:moveTo>
                    <a:pt x="193" y="100"/>
                  </a:moveTo>
                  <a:lnTo>
                    <a:pt x="18" y="100"/>
                  </a:lnTo>
                  <a:cubicBezTo>
                    <a:pt x="8" y="100"/>
                    <a:pt x="0" y="92"/>
                    <a:pt x="0" y="83"/>
                  </a:cubicBezTo>
                  <a:lnTo>
                    <a:pt x="0" y="18"/>
                  </a:lnTo>
                  <a:cubicBezTo>
                    <a:pt x="0" y="8"/>
                    <a:pt x="8" y="0"/>
                    <a:pt x="18" y="0"/>
                  </a:cubicBezTo>
                  <a:lnTo>
                    <a:pt x="193" y="0"/>
                  </a:lnTo>
                  <a:cubicBezTo>
                    <a:pt x="203" y="0"/>
                    <a:pt x="211" y="8"/>
                    <a:pt x="211" y="18"/>
                  </a:cubicBezTo>
                  <a:lnTo>
                    <a:pt x="211" y="83"/>
                  </a:lnTo>
                  <a:cubicBezTo>
                    <a:pt x="211" y="92"/>
                    <a:pt x="203" y="100"/>
                    <a:pt x="193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A9B7526D-C860-453C-9FF7-E20733FCC2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3463" y="1562100"/>
              <a:ext cx="166688" cy="165100"/>
            </a:xfrm>
            <a:custGeom>
              <a:avLst/>
              <a:gdLst>
                <a:gd name="T0" fmla="*/ 32 w 120"/>
                <a:gd name="T1" fmla="*/ 17 h 119"/>
                <a:gd name="T2" fmla="*/ 17 w 120"/>
                <a:gd name="T3" fmla="*/ 32 h 119"/>
                <a:gd name="T4" fmla="*/ 17 w 120"/>
                <a:gd name="T5" fmla="*/ 87 h 119"/>
                <a:gd name="T6" fmla="*/ 32 w 120"/>
                <a:gd name="T7" fmla="*/ 103 h 119"/>
                <a:gd name="T8" fmla="*/ 88 w 120"/>
                <a:gd name="T9" fmla="*/ 103 h 119"/>
                <a:gd name="T10" fmla="*/ 103 w 120"/>
                <a:gd name="T11" fmla="*/ 87 h 119"/>
                <a:gd name="T12" fmla="*/ 103 w 120"/>
                <a:gd name="T13" fmla="*/ 32 h 119"/>
                <a:gd name="T14" fmla="*/ 88 w 120"/>
                <a:gd name="T15" fmla="*/ 17 h 119"/>
                <a:gd name="T16" fmla="*/ 32 w 120"/>
                <a:gd name="T17" fmla="*/ 17 h 119"/>
                <a:gd name="T18" fmla="*/ 88 w 120"/>
                <a:gd name="T19" fmla="*/ 119 h 119"/>
                <a:gd name="T20" fmla="*/ 32 w 120"/>
                <a:gd name="T21" fmla="*/ 119 h 119"/>
                <a:gd name="T22" fmla="*/ 0 w 120"/>
                <a:gd name="T23" fmla="*/ 87 h 119"/>
                <a:gd name="T24" fmla="*/ 0 w 120"/>
                <a:gd name="T25" fmla="*/ 32 h 119"/>
                <a:gd name="T26" fmla="*/ 32 w 120"/>
                <a:gd name="T27" fmla="*/ 0 h 119"/>
                <a:gd name="T28" fmla="*/ 88 w 120"/>
                <a:gd name="T29" fmla="*/ 0 h 119"/>
                <a:gd name="T30" fmla="*/ 120 w 120"/>
                <a:gd name="T31" fmla="*/ 32 h 119"/>
                <a:gd name="T32" fmla="*/ 120 w 120"/>
                <a:gd name="T33" fmla="*/ 87 h 119"/>
                <a:gd name="T34" fmla="*/ 88 w 120"/>
                <a:gd name="T3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119">
                  <a:moveTo>
                    <a:pt x="32" y="17"/>
                  </a:moveTo>
                  <a:cubicBezTo>
                    <a:pt x="24" y="17"/>
                    <a:pt x="17" y="23"/>
                    <a:pt x="17" y="32"/>
                  </a:cubicBezTo>
                  <a:lnTo>
                    <a:pt x="17" y="87"/>
                  </a:lnTo>
                  <a:cubicBezTo>
                    <a:pt x="17" y="96"/>
                    <a:pt x="24" y="103"/>
                    <a:pt x="32" y="103"/>
                  </a:cubicBezTo>
                  <a:lnTo>
                    <a:pt x="88" y="103"/>
                  </a:lnTo>
                  <a:cubicBezTo>
                    <a:pt x="96" y="103"/>
                    <a:pt x="103" y="96"/>
                    <a:pt x="103" y="87"/>
                  </a:cubicBezTo>
                  <a:lnTo>
                    <a:pt x="103" y="32"/>
                  </a:lnTo>
                  <a:cubicBezTo>
                    <a:pt x="103" y="23"/>
                    <a:pt x="96" y="17"/>
                    <a:pt x="88" y="17"/>
                  </a:cubicBezTo>
                  <a:lnTo>
                    <a:pt x="32" y="17"/>
                  </a:lnTo>
                  <a:close/>
                  <a:moveTo>
                    <a:pt x="88" y="119"/>
                  </a:moveTo>
                  <a:lnTo>
                    <a:pt x="32" y="119"/>
                  </a:lnTo>
                  <a:cubicBezTo>
                    <a:pt x="15" y="119"/>
                    <a:pt x="0" y="105"/>
                    <a:pt x="0" y="87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lnTo>
                    <a:pt x="88" y="0"/>
                  </a:lnTo>
                  <a:cubicBezTo>
                    <a:pt x="105" y="0"/>
                    <a:pt x="120" y="14"/>
                    <a:pt x="120" y="32"/>
                  </a:cubicBezTo>
                  <a:lnTo>
                    <a:pt x="120" y="87"/>
                  </a:lnTo>
                  <a:cubicBezTo>
                    <a:pt x="120" y="105"/>
                    <a:pt x="105" y="119"/>
                    <a:pt x="88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5603F619-72F3-46AF-A528-0700FE01E4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5951" y="1770062"/>
              <a:ext cx="239713" cy="255588"/>
            </a:xfrm>
            <a:custGeom>
              <a:avLst/>
              <a:gdLst>
                <a:gd name="T0" fmla="*/ 20 w 173"/>
                <a:gd name="T1" fmla="*/ 168 h 185"/>
                <a:gd name="T2" fmla="*/ 98 w 173"/>
                <a:gd name="T3" fmla="*/ 168 h 185"/>
                <a:gd name="T4" fmla="*/ 153 w 173"/>
                <a:gd name="T5" fmla="*/ 16 h 185"/>
                <a:gd name="T6" fmla="*/ 68 w 173"/>
                <a:gd name="T7" fmla="*/ 16 h 185"/>
                <a:gd name="T8" fmla="*/ 20 w 173"/>
                <a:gd name="T9" fmla="*/ 168 h 185"/>
                <a:gd name="T10" fmla="*/ 104 w 173"/>
                <a:gd name="T11" fmla="*/ 185 h 185"/>
                <a:gd name="T12" fmla="*/ 9 w 173"/>
                <a:gd name="T13" fmla="*/ 185 h 185"/>
                <a:gd name="T14" fmla="*/ 2 w 173"/>
                <a:gd name="T15" fmla="*/ 182 h 185"/>
                <a:gd name="T16" fmla="*/ 1 w 173"/>
                <a:gd name="T17" fmla="*/ 174 h 185"/>
                <a:gd name="T18" fmla="*/ 54 w 173"/>
                <a:gd name="T19" fmla="*/ 5 h 185"/>
                <a:gd name="T20" fmla="*/ 62 w 173"/>
                <a:gd name="T21" fmla="*/ 0 h 185"/>
                <a:gd name="T22" fmla="*/ 164 w 173"/>
                <a:gd name="T23" fmla="*/ 0 h 185"/>
                <a:gd name="T24" fmla="*/ 171 w 173"/>
                <a:gd name="T25" fmla="*/ 3 h 185"/>
                <a:gd name="T26" fmla="*/ 172 w 173"/>
                <a:gd name="T27" fmla="*/ 11 h 185"/>
                <a:gd name="T28" fmla="*/ 112 w 173"/>
                <a:gd name="T29" fmla="*/ 179 h 185"/>
                <a:gd name="T30" fmla="*/ 104 w 173"/>
                <a:gd name="T31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185">
                  <a:moveTo>
                    <a:pt x="20" y="168"/>
                  </a:moveTo>
                  <a:lnTo>
                    <a:pt x="98" y="168"/>
                  </a:lnTo>
                  <a:lnTo>
                    <a:pt x="153" y="16"/>
                  </a:lnTo>
                  <a:lnTo>
                    <a:pt x="68" y="16"/>
                  </a:lnTo>
                  <a:lnTo>
                    <a:pt x="20" y="168"/>
                  </a:lnTo>
                  <a:close/>
                  <a:moveTo>
                    <a:pt x="104" y="185"/>
                  </a:moveTo>
                  <a:lnTo>
                    <a:pt x="9" y="185"/>
                  </a:lnTo>
                  <a:cubicBezTo>
                    <a:pt x="6" y="185"/>
                    <a:pt x="3" y="184"/>
                    <a:pt x="2" y="182"/>
                  </a:cubicBezTo>
                  <a:cubicBezTo>
                    <a:pt x="0" y="179"/>
                    <a:pt x="0" y="177"/>
                    <a:pt x="1" y="174"/>
                  </a:cubicBezTo>
                  <a:lnTo>
                    <a:pt x="54" y="5"/>
                  </a:lnTo>
                  <a:cubicBezTo>
                    <a:pt x="55" y="2"/>
                    <a:pt x="58" y="0"/>
                    <a:pt x="62" y="0"/>
                  </a:cubicBezTo>
                  <a:lnTo>
                    <a:pt x="164" y="0"/>
                  </a:lnTo>
                  <a:cubicBezTo>
                    <a:pt x="167" y="0"/>
                    <a:pt x="170" y="1"/>
                    <a:pt x="171" y="3"/>
                  </a:cubicBezTo>
                  <a:cubicBezTo>
                    <a:pt x="173" y="5"/>
                    <a:pt x="173" y="8"/>
                    <a:pt x="172" y="11"/>
                  </a:cubicBezTo>
                  <a:lnTo>
                    <a:pt x="112" y="179"/>
                  </a:lnTo>
                  <a:cubicBezTo>
                    <a:pt x="111" y="183"/>
                    <a:pt x="108" y="185"/>
                    <a:pt x="104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BBFBB414-08C0-44CB-968D-F3F47D373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8" y="1631950"/>
              <a:ext cx="180975" cy="23813"/>
            </a:xfrm>
            <a:custGeom>
              <a:avLst/>
              <a:gdLst>
                <a:gd name="T0" fmla="*/ 122 w 131"/>
                <a:gd name="T1" fmla="*/ 17 h 17"/>
                <a:gd name="T2" fmla="*/ 8 w 131"/>
                <a:gd name="T3" fmla="*/ 17 h 17"/>
                <a:gd name="T4" fmla="*/ 0 w 131"/>
                <a:gd name="T5" fmla="*/ 9 h 17"/>
                <a:gd name="T6" fmla="*/ 8 w 131"/>
                <a:gd name="T7" fmla="*/ 0 h 17"/>
                <a:gd name="T8" fmla="*/ 122 w 131"/>
                <a:gd name="T9" fmla="*/ 0 h 17"/>
                <a:gd name="T10" fmla="*/ 131 w 131"/>
                <a:gd name="T11" fmla="*/ 9 h 17"/>
                <a:gd name="T12" fmla="*/ 122 w 131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7">
                  <a:moveTo>
                    <a:pt x="122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122" y="0"/>
                  </a:lnTo>
                  <a:cubicBezTo>
                    <a:pt x="127" y="0"/>
                    <a:pt x="131" y="4"/>
                    <a:pt x="131" y="9"/>
                  </a:cubicBezTo>
                  <a:cubicBezTo>
                    <a:pt x="131" y="13"/>
                    <a:pt x="127" y="17"/>
                    <a:pt x="12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74879175-C805-48AF-ADA6-7E13545A8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1213" y="1770062"/>
              <a:ext cx="88900" cy="95250"/>
            </a:xfrm>
            <a:custGeom>
              <a:avLst/>
              <a:gdLst>
                <a:gd name="T0" fmla="*/ 57 w 65"/>
                <a:gd name="T1" fmla="*/ 69 h 69"/>
                <a:gd name="T2" fmla="*/ 8 w 65"/>
                <a:gd name="T3" fmla="*/ 69 h 69"/>
                <a:gd name="T4" fmla="*/ 0 w 65"/>
                <a:gd name="T5" fmla="*/ 60 h 69"/>
                <a:gd name="T6" fmla="*/ 8 w 65"/>
                <a:gd name="T7" fmla="*/ 52 h 69"/>
                <a:gd name="T8" fmla="*/ 48 w 65"/>
                <a:gd name="T9" fmla="*/ 52 h 69"/>
                <a:gd name="T10" fmla="*/ 48 w 65"/>
                <a:gd name="T11" fmla="*/ 8 h 69"/>
                <a:gd name="T12" fmla="*/ 57 w 65"/>
                <a:gd name="T13" fmla="*/ 0 h 69"/>
                <a:gd name="T14" fmla="*/ 65 w 65"/>
                <a:gd name="T15" fmla="*/ 8 h 69"/>
                <a:gd name="T16" fmla="*/ 65 w 65"/>
                <a:gd name="T17" fmla="*/ 60 h 69"/>
                <a:gd name="T18" fmla="*/ 57 w 65"/>
                <a:gd name="T1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9">
                  <a:moveTo>
                    <a:pt x="57" y="69"/>
                  </a:moveTo>
                  <a:lnTo>
                    <a:pt x="8" y="69"/>
                  </a:lnTo>
                  <a:cubicBezTo>
                    <a:pt x="3" y="69"/>
                    <a:pt x="0" y="65"/>
                    <a:pt x="0" y="60"/>
                  </a:cubicBezTo>
                  <a:cubicBezTo>
                    <a:pt x="0" y="56"/>
                    <a:pt x="3" y="52"/>
                    <a:pt x="8" y="52"/>
                  </a:cubicBezTo>
                  <a:lnTo>
                    <a:pt x="48" y="52"/>
                  </a:lnTo>
                  <a:lnTo>
                    <a:pt x="48" y="8"/>
                  </a:lnTo>
                  <a:cubicBezTo>
                    <a:pt x="48" y="3"/>
                    <a:pt x="52" y="0"/>
                    <a:pt x="57" y="0"/>
                  </a:cubicBezTo>
                  <a:cubicBezTo>
                    <a:pt x="61" y="0"/>
                    <a:pt x="65" y="3"/>
                    <a:pt x="65" y="8"/>
                  </a:cubicBezTo>
                  <a:lnTo>
                    <a:pt x="65" y="60"/>
                  </a:lnTo>
                  <a:cubicBezTo>
                    <a:pt x="65" y="65"/>
                    <a:pt x="61" y="69"/>
                    <a:pt x="57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DF2102BF-E608-4AC2-B570-43351D8576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5951" y="1541462"/>
              <a:ext cx="131763" cy="58738"/>
            </a:xfrm>
            <a:custGeom>
              <a:avLst/>
              <a:gdLst>
                <a:gd name="T0" fmla="*/ 17 w 95"/>
                <a:gd name="T1" fmla="*/ 26 h 43"/>
                <a:gd name="T2" fmla="*/ 78 w 95"/>
                <a:gd name="T3" fmla="*/ 26 h 43"/>
                <a:gd name="T4" fmla="*/ 78 w 95"/>
                <a:gd name="T5" fmla="*/ 17 h 43"/>
                <a:gd name="T6" fmla="*/ 17 w 95"/>
                <a:gd name="T7" fmla="*/ 17 h 43"/>
                <a:gd name="T8" fmla="*/ 17 w 95"/>
                <a:gd name="T9" fmla="*/ 26 h 43"/>
                <a:gd name="T10" fmla="*/ 87 w 95"/>
                <a:gd name="T11" fmla="*/ 43 h 43"/>
                <a:gd name="T12" fmla="*/ 9 w 95"/>
                <a:gd name="T13" fmla="*/ 43 h 43"/>
                <a:gd name="T14" fmla="*/ 0 w 95"/>
                <a:gd name="T15" fmla="*/ 35 h 43"/>
                <a:gd name="T16" fmla="*/ 0 w 95"/>
                <a:gd name="T17" fmla="*/ 8 h 43"/>
                <a:gd name="T18" fmla="*/ 9 w 95"/>
                <a:gd name="T19" fmla="*/ 0 h 43"/>
                <a:gd name="T20" fmla="*/ 87 w 95"/>
                <a:gd name="T21" fmla="*/ 0 h 43"/>
                <a:gd name="T22" fmla="*/ 95 w 95"/>
                <a:gd name="T23" fmla="*/ 8 h 43"/>
                <a:gd name="T24" fmla="*/ 95 w 95"/>
                <a:gd name="T25" fmla="*/ 35 h 43"/>
                <a:gd name="T26" fmla="*/ 87 w 95"/>
                <a:gd name="T2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43">
                  <a:moveTo>
                    <a:pt x="17" y="26"/>
                  </a:moveTo>
                  <a:lnTo>
                    <a:pt x="78" y="26"/>
                  </a:lnTo>
                  <a:lnTo>
                    <a:pt x="78" y="17"/>
                  </a:lnTo>
                  <a:lnTo>
                    <a:pt x="17" y="17"/>
                  </a:lnTo>
                  <a:lnTo>
                    <a:pt x="17" y="26"/>
                  </a:lnTo>
                  <a:close/>
                  <a:moveTo>
                    <a:pt x="87" y="43"/>
                  </a:moveTo>
                  <a:lnTo>
                    <a:pt x="9" y="43"/>
                  </a:lnTo>
                  <a:cubicBezTo>
                    <a:pt x="4" y="43"/>
                    <a:pt x="0" y="39"/>
                    <a:pt x="0" y="35"/>
                  </a:cubicBezTo>
                  <a:lnTo>
                    <a:pt x="0" y="8"/>
                  </a:lnTo>
                  <a:cubicBezTo>
                    <a:pt x="0" y="4"/>
                    <a:pt x="4" y="0"/>
                    <a:pt x="9" y="0"/>
                  </a:cubicBezTo>
                  <a:lnTo>
                    <a:pt x="87" y="0"/>
                  </a:lnTo>
                  <a:cubicBezTo>
                    <a:pt x="91" y="0"/>
                    <a:pt x="95" y="4"/>
                    <a:pt x="95" y="8"/>
                  </a:cubicBezTo>
                  <a:lnTo>
                    <a:pt x="95" y="35"/>
                  </a:lnTo>
                  <a:cubicBezTo>
                    <a:pt x="95" y="39"/>
                    <a:pt x="91" y="43"/>
                    <a:pt x="87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B7E8387F-DDE1-47DE-BCC7-822DCAE4B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4063" y="1531937"/>
              <a:ext cx="79375" cy="77788"/>
            </a:xfrm>
            <a:custGeom>
              <a:avLst/>
              <a:gdLst>
                <a:gd name="T0" fmla="*/ 28 w 57"/>
                <a:gd name="T1" fmla="*/ 16 h 57"/>
                <a:gd name="T2" fmla="*/ 16 w 57"/>
                <a:gd name="T3" fmla="*/ 28 h 57"/>
                <a:gd name="T4" fmla="*/ 28 w 57"/>
                <a:gd name="T5" fmla="*/ 41 h 57"/>
                <a:gd name="T6" fmla="*/ 41 w 57"/>
                <a:gd name="T7" fmla="*/ 28 h 57"/>
                <a:gd name="T8" fmla="*/ 28 w 57"/>
                <a:gd name="T9" fmla="*/ 16 h 57"/>
                <a:gd name="T10" fmla="*/ 28 w 57"/>
                <a:gd name="T11" fmla="*/ 57 h 57"/>
                <a:gd name="T12" fmla="*/ 0 w 57"/>
                <a:gd name="T13" fmla="*/ 28 h 57"/>
                <a:gd name="T14" fmla="*/ 28 w 57"/>
                <a:gd name="T15" fmla="*/ 0 h 57"/>
                <a:gd name="T16" fmla="*/ 57 w 57"/>
                <a:gd name="T17" fmla="*/ 28 h 57"/>
                <a:gd name="T18" fmla="*/ 28 w 57"/>
                <a:gd name="T1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8" y="16"/>
                  </a:moveTo>
                  <a:cubicBezTo>
                    <a:pt x="22" y="16"/>
                    <a:pt x="16" y="22"/>
                    <a:pt x="16" y="28"/>
                  </a:cubicBezTo>
                  <a:cubicBezTo>
                    <a:pt x="16" y="35"/>
                    <a:pt x="22" y="41"/>
                    <a:pt x="28" y="41"/>
                  </a:cubicBezTo>
                  <a:cubicBezTo>
                    <a:pt x="35" y="41"/>
                    <a:pt x="41" y="35"/>
                    <a:pt x="41" y="28"/>
                  </a:cubicBezTo>
                  <a:cubicBezTo>
                    <a:pt x="41" y="22"/>
                    <a:pt x="35" y="16"/>
                    <a:pt x="28" y="16"/>
                  </a:cubicBezTo>
                  <a:close/>
                  <a:moveTo>
                    <a:pt x="28" y="57"/>
                  </a:moveTo>
                  <a:cubicBezTo>
                    <a:pt x="12" y="57"/>
                    <a:pt x="0" y="44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4" y="0"/>
                    <a:pt x="57" y="12"/>
                    <a:pt x="57" y="28"/>
                  </a:cubicBezTo>
                  <a:cubicBezTo>
                    <a:pt x="57" y="44"/>
                    <a:pt x="44" y="57"/>
                    <a:pt x="28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F3B3BF78-11CF-4816-A377-337CF96C78A5}"/>
              </a:ext>
            </a:extLst>
          </p:cNvPr>
          <p:cNvGrpSpPr/>
          <p:nvPr/>
        </p:nvGrpSpPr>
        <p:grpSpPr>
          <a:xfrm>
            <a:off x="672403" y="8691106"/>
            <a:ext cx="244366" cy="374534"/>
            <a:chOff x="8067676" y="1446212"/>
            <a:chExt cx="485775" cy="744538"/>
          </a:xfrm>
          <a:solidFill>
            <a:schemeClr val="bg1"/>
          </a:solidFill>
        </p:grpSpPr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2E6734EB-C0FC-4595-9996-314B5E2DB6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58176" y="1579562"/>
              <a:ext cx="103188" cy="104775"/>
            </a:xfrm>
            <a:custGeom>
              <a:avLst/>
              <a:gdLst>
                <a:gd name="T0" fmla="*/ 37 w 75"/>
                <a:gd name="T1" fmla="*/ 17 h 75"/>
                <a:gd name="T2" fmla="*/ 17 w 75"/>
                <a:gd name="T3" fmla="*/ 38 h 75"/>
                <a:gd name="T4" fmla="*/ 37 w 75"/>
                <a:gd name="T5" fmla="*/ 58 h 75"/>
                <a:gd name="T6" fmla="*/ 58 w 75"/>
                <a:gd name="T7" fmla="*/ 38 h 75"/>
                <a:gd name="T8" fmla="*/ 37 w 75"/>
                <a:gd name="T9" fmla="*/ 17 h 75"/>
                <a:gd name="T10" fmla="*/ 37 w 75"/>
                <a:gd name="T11" fmla="*/ 75 h 75"/>
                <a:gd name="T12" fmla="*/ 0 w 75"/>
                <a:gd name="T13" fmla="*/ 38 h 75"/>
                <a:gd name="T14" fmla="*/ 37 w 75"/>
                <a:gd name="T15" fmla="*/ 0 h 75"/>
                <a:gd name="T16" fmla="*/ 75 w 75"/>
                <a:gd name="T17" fmla="*/ 38 h 75"/>
                <a:gd name="T18" fmla="*/ 37 w 75"/>
                <a:gd name="T1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5">
                  <a:moveTo>
                    <a:pt x="37" y="17"/>
                  </a:moveTo>
                  <a:cubicBezTo>
                    <a:pt x="26" y="17"/>
                    <a:pt x="17" y="26"/>
                    <a:pt x="17" y="38"/>
                  </a:cubicBezTo>
                  <a:cubicBezTo>
                    <a:pt x="17" y="49"/>
                    <a:pt x="26" y="58"/>
                    <a:pt x="37" y="58"/>
                  </a:cubicBezTo>
                  <a:cubicBezTo>
                    <a:pt x="49" y="58"/>
                    <a:pt x="58" y="49"/>
                    <a:pt x="58" y="38"/>
                  </a:cubicBezTo>
                  <a:cubicBezTo>
                    <a:pt x="58" y="26"/>
                    <a:pt x="49" y="17"/>
                    <a:pt x="37" y="17"/>
                  </a:cubicBezTo>
                  <a:close/>
                  <a:moveTo>
                    <a:pt x="37" y="75"/>
                  </a:moveTo>
                  <a:cubicBezTo>
                    <a:pt x="17" y="75"/>
                    <a:pt x="0" y="58"/>
                    <a:pt x="0" y="38"/>
                  </a:cubicBezTo>
                  <a:cubicBezTo>
                    <a:pt x="0" y="17"/>
                    <a:pt x="17" y="0"/>
                    <a:pt x="37" y="0"/>
                  </a:cubicBezTo>
                  <a:cubicBezTo>
                    <a:pt x="58" y="0"/>
                    <a:pt x="75" y="17"/>
                    <a:pt x="75" y="38"/>
                  </a:cubicBezTo>
                  <a:cubicBezTo>
                    <a:pt x="75" y="58"/>
                    <a:pt x="58" y="75"/>
                    <a:pt x="37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66686B0F-75CD-4441-93B6-4E54BC681B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6901" y="1446212"/>
              <a:ext cx="187325" cy="279400"/>
            </a:xfrm>
            <a:custGeom>
              <a:avLst/>
              <a:gdLst>
                <a:gd name="T0" fmla="*/ 67 w 135"/>
                <a:gd name="T1" fmla="*/ 16 h 202"/>
                <a:gd name="T2" fmla="*/ 65 w 135"/>
                <a:gd name="T3" fmla="*/ 22 h 202"/>
                <a:gd name="T4" fmla="*/ 65 w 135"/>
                <a:gd name="T5" fmla="*/ 77 h 202"/>
                <a:gd name="T6" fmla="*/ 58 w 135"/>
                <a:gd name="T7" fmla="*/ 85 h 202"/>
                <a:gd name="T8" fmla="*/ 17 w 135"/>
                <a:gd name="T9" fmla="*/ 135 h 202"/>
                <a:gd name="T10" fmla="*/ 67 w 135"/>
                <a:gd name="T11" fmla="*/ 185 h 202"/>
                <a:gd name="T12" fmla="*/ 118 w 135"/>
                <a:gd name="T13" fmla="*/ 135 h 202"/>
                <a:gd name="T14" fmla="*/ 77 w 135"/>
                <a:gd name="T15" fmla="*/ 85 h 202"/>
                <a:gd name="T16" fmla="*/ 70 w 135"/>
                <a:gd name="T17" fmla="*/ 77 h 202"/>
                <a:gd name="T18" fmla="*/ 70 w 135"/>
                <a:gd name="T19" fmla="*/ 22 h 202"/>
                <a:gd name="T20" fmla="*/ 67 w 135"/>
                <a:gd name="T21" fmla="*/ 16 h 202"/>
                <a:gd name="T22" fmla="*/ 67 w 135"/>
                <a:gd name="T23" fmla="*/ 202 h 202"/>
                <a:gd name="T24" fmla="*/ 0 w 135"/>
                <a:gd name="T25" fmla="*/ 135 h 202"/>
                <a:gd name="T26" fmla="*/ 48 w 135"/>
                <a:gd name="T27" fmla="*/ 70 h 202"/>
                <a:gd name="T28" fmla="*/ 48 w 135"/>
                <a:gd name="T29" fmla="*/ 22 h 202"/>
                <a:gd name="T30" fmla="*/ 67 w 135"/>
                <a:gd name="T31" fmla="*/ 0 h 202"/>
                <a:gd name="T32" fmla="*/ 87 w 135"/>
                <a:gd name="T33" fmla="*/ 22 h 202"/>
                <a:gd name="T34" fmla="*/ 87 w 135"/>
                <a:gd name="T35" fmla="*/ 70 h 202"/>
                <a:gd name="T36" fmla="*/ 135 w 135"/>
                <a:gd name="T37" fmla="*/ 135 h 202"/>
                <a:gd name="T38" fmla="*/ 67 w 135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5" h="202">
                  <a:moveTo>
                    <a:pt x="67" y="16"/>
                  </a:moveTo>
                  <a:cubicBezTo>
                    <a:pt x="67" y="16"/>
                    <a:pt x="65" y="18"/>
                    <a:pt x="65" y="22"/>
                  </a:cubicBezTo>
                  <a:lnTo>
                    <a:pt x="65" y="77"/>
                  </a:lnTo>
                  <a:cubicBezTo>
                    <a:pt x="65" y="81"/>
                    <a:pt x="62" y="84"/>
                    <a:pt x="58" y="85"/>
                  </a:cubicBezTo>
                  <a:cubicBezTo>
                    <a:pt x="34" y="89"/>
                    <a:pt x="17" y="110"/>
                    <a:pt x="17" y="135"/>
                  </a:cubicBezTo>
                  <a:cubicBezTo>
                    <a:pt x="17" y="163"/>
                    <a:pt x="40" y="185"/>
                    <a:pt x="67" y="185"/>
                  </a:cubicBezTo>
                  <a:cubicBezTo>
                    <a:pt x="95" y="185"/>
                    <a:pt x="118" y="163"/>
                    <a:pt x="118" y="135"/>
                  </a:cubicBezTo>
                  <a:cubicBezTo>
                    <a:pt x="118" y="110"/>
                    <a:pt x="101" y="89"/>
                    <a:pt x="77" y="85"/>
                  </a:cubicBezTo>
                  <a:cubicBezTo>
                    <a:pt x="73" y="84"/>
                    <a:pt x="70" y="81"/>
                    <a:pt x="70" y="77"/>
                  </a:cubicBezTo>
                  <a:lnTo>
                    <a:pt x="70" y="22"/>
                  </a:lnTo>
                  <a:cubicBezTo>
                    <a:pt x="70" y="18"/>
                    <a:pt x="68" y="16"/>
                    <a:pt x="67" y="16"/>
                  </a:cubicBezTo>
                  <a:close/>
                  <a:moveTo>
                    <a:pt x="67" y="202"/>
                  </a:moveTo>
                  <a:cubicBezTo>
                    <a:pt x="30" y="202"/>
                    <a:pt x="0" y="172"/>
                    <a:pt x="0" y="135"/>
                  </a:cubicBezTo>
                  <a:cubicBezTo>
                    <a:pt x="0" y="105"/>
                    <a:pt x="20" y="79"/>
                    <a:pt x="48" y="70"/>
                  </a:cubicBezTo>
                  <a:lnTo>
                    <a:pt x="48" y="22"/>
                  </a:lnTo>
                  <a:cubicBezTo>
                    <a:pt x="48" y="10"/>
                    <a:pt x="57" y="0"/>
                    <a:pt x="67" y="0"/>
                  </a:cubicBezTo>
                  <a:cubicBezTo>
                    <a:pt x="78" y="0"/>
                    <a:pt x="87" y="10"/>
                    <a:pt x="87" y="22"/>
                  </a:cubicBezTo>
                  <a:lnTo>
                    <a:pt x="87" y="70"/>
                  </a:lnTo>
                  <a:cubicBezTo>
                    <a:pt x="115" y="79"/>
                    <a:pt x="135" y="105"/>
                    <a:pt x="135" y="135"/>
                  </a:cubicBezTo>
                  <a:cubicBezTo>
                    <a:pt x="135" y="172"/>
                    <a:pt x="105" y="202"/>
                    <a:pt x="67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BD7AD6F4-150B-4E18-A1EE-A1192B3A54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3551" y="1681162"/>
              <a:ext cx="219075" cy="485775"/>
            </a:xfrm>
            <a:custGeom>
              <a:avLst/>
              <a:gdLst>
                <a:gd name="T0" fmla="*/ 17 w 158"/>
                <a:gd name="T1" fmla="*/ 314 h 351"/>
                <a:gd name="T2" fmla="*/ 17 w 158"/>
                <a:gd name="T3" fmla="*/ 326 h 351"/>
                <a:gd name="T4" fmla="*/ 28 w 158"/>
                <a:gd name="T5" fmla="*/ 318 h 351"/>
                <a:gd name="T6" fmla="*/ 139 w 158"/>
                <a:gd name="T7" fmla="*/ 28 h 351"/>
                <a:gd name="T8" fmla="*/ 128 w 158"/>
                <a:gd name="T9" fmla="*/ 22 h 351"/>
                <a:gd name="T10" fmla="*/ 17 w 158"/>
                <a:gd name="T11" fmla="*/ 314 h 351"/>
                <a:gd name="T12" fmla="*/ 9 w 158"/>
                <a:gd name="T13" fmla="*/ 351 h 351"/>
                <a:gd name="T14" fmla="*/ 5 w 158"/>
                <a:gd name="T15" fmla="*/ 350 h 351"/>
                <a:gd name="T16" fmla="*/ 0 w 158"/>
                <a:gd name="T17" fmla="*/ 342 h 351"/>
                <a:gd name="T18" fmla="*/ 0 w 158"/>
                <a:gd name="T19" fmla="*/ 313 h 351"/>
                <a:gd name="T20" fmla="*/ 1 w 158"/>
                <a:gd name="T21" fmla="*/ 310 h 351"/>
                <a:gd name="T22" fmla="*/ 117 w 158"/>
                <a:gd name="T23" fmla="*/ 6 h 351"/>
                <a:gd name="T24" fmla="*/ 122 w 158"/>
                <a:gd name="T25" fmla="*/ 1 h 351"/>
                <a:gd name="T26" fmla="*/ 130 w 158"/>
                <a:gd name="T27" fmla="*/ 3 h 351"/>
                <a:gd name="T28" fmla="*/ 151 w 158"/>
                <a:gd name="T29" fmla="*/ 14 h 351"/>
                <a:gd name="T30" fmla="*/ 157 w 158"/>
                <a:gd name="T31" fmla="*/ 18 h 351"/>
                <a:gd name="T32" fmla="*/ 157 w 158"/>
                <a:gd name="T33" fmla="*/ 25 h 351"/>
                <a:gd name="T34" fmla="*/ 42 w 158"/>
                <a:gd name="T35" fmla="*/ 326 h 351"/>
                <a:gd name="T36" fmla="*/ 40 w 158"/>
                <a:gd name="T37" fmla="*/ 330 h 351"/>
                <a:gd name="T38" fmla="*/ 14 w 158"/>
                <a:gd name="T39" fmla="*/ 349 h 351"/>
                <a:gd name="T40" fmla="*/ 9 w 158"/>
                <a:gd name="T41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8" h="351">
                  <a:moveTo>
                    <a:pt x="17" y="314"/>
                  </a:moveTo>
                  <a:lnTo>
                    <a:pt x="17" y="326"/>
                  </a:lnTo>
                  <a:lnTo>
                    <a:pt x="28" y="318"/>
                  </a:lnTo>
                  <a:lnTo>
                    <a:pt x="139" y="28"/>
                  </a:lnTo>
                  <a:cubicBezTo>
                    <a:pt x="135" y="26"/>
                    <a:pt x="131" y="24"/>
                    <a:pt x="128" y="22"/>
                  </a:cubicBezTo>
                  <a:lnTo>
                    <a:pt x="17" y="314"/>
                  </a:lnTo>
                  <a:close/>
                  <a:moveTo>
                    <a:pt x="9" y="351"/>
                  </a:moveTo>
                  <a:cubicBezTo>
                    <a:pt x="7" y="351"/>
                    <a:pt x="6" y="350"/>
                    <a:pt x="5" y="350"/>
                  </a:cubicBezTo>
                  <a:cubicBezTo>
                    <a:pt x="2" y="348"/>
                    <a:pt x="0" y="346"/>
                    <a:pt x="0" y="342"/>
                  </a:cubicBezTo>
                  <a:lnTo>
                    <a:pt x="0" y="313"/>
                  </a:lnTo>
                  <a:cubicBezTo>
                    <a:pt x="0" y="312"/>
                    <a:pt x="0" y="311"/>
                    <a:pt x="1" y="310"/>
                  </a:cubicBezTo>
                  <a:lnTo>
                    <a:pt x="117" y="6"/>
                  </a:lnTo>
                  <a:cubicBezTo>
                    <a:pt x="118" y="3"/>
                    <a:pt x="120" y="1"/>
                    <a:pt x="122" y="1"/>
                  </a:cubicBezTo>
                  <a:cubicBezTo>
                    <a:pt x="125" y="0"/>
                    <a:pt x="128" y="1"/>
                    <a:pt x="130" y="3"/>
                  </a:cubicBezTo>
                  <a:cubicBezTo>
                    <a:pt x="130" y="3"/>
                    <a:pt x="140" y="12"/>
                    <a:pt x="151" y="14"/>
                  </a:cubicBezTo>
                  <a:cubicBezTo>
                    <a:pt x="154" y="15"/>
                    <a:pt x="156" y="16"/>
                    <a:pt x="157" y="18"/>
                  </a:cubicBezTo>
                  <a:cubicBezTo>
                    <a:pt x="158" y="21"/>
                    <a:pt x="158" y="23"/>
                    <a:pt x="157" y="25"/>
                  </a:cubicBezTo>
                  <a:lnTo>
                    <a:pt x="42" y="326"/>
                  </a:lnTo>
                  <a:cubicBezTo>
                    <a:pt x="42" y="327"/>
                    <a:pt x="41" y="329"/>
                    <a:pt x="40" y="330"/>
                  </a:cubicBezTo>
                  <a:lnTo>
                    <a:pt x="14" y="349"/>
                  </a:lnTo>
                  <a:cubicBezTo>
                    <a:pt x="12" y="350"/>
                    <a:pt x="10" y="351"/>
                    <a:pt x="9" y="3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8F60282C-C5AC-4077-A192-425EA011B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676" y="2141537"/>
              <a:ext cx="41275" cy="49213"/>
            </a:xfrm>
            <a:custGeom>
              <a:avLst/>
              <a:gdLst>
                <a:gd name="T0" fmla="*/ 10 w 30"/>
                <a:gd name="T1" fmla="*/ 36 h 36"/>
                <a:gd name="T2" fmla="*/ 6 w 30"/>
                <a:gd name="T3" fmla="*/ 35 h 36"/>
                <a:gd name="T4" fmla="*/ 3 w 30"/>
                <a:gd name="T5" fmla="*/ 24 h 36"/>
                <a:gd name="T6" fmla="*/ 13 w 30"/>
                <a:gd name="T7" fmla="*/ 5 h 36"/>
                <a:gd name="T8" fmla="*/ 25 w 30"/>
                <a:gd name="T9" fmla="*/ 2 h 36"/>
                <a:gd name="T10" fmla="*/ 28 w 30"/>
                <a:gd name="T11" fmla="*/ 14 h 36"/>
                <a:gd name="T12" fmla="*/ 17 w 30"/>
                <a:gd name="T13" fmla="*/ 32 h 36"/>
                <a:gd name="T14" fmla="*/ 10 w 30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36">
                  <a:moveTo>
                    <a:pt x="10" y="36"/>
                  </a:moveTo>
                  <a:cubicBezTo>
                    <a:pt x="8" y="36"/>
                    <a:pt x="7" y="36"/>
                    <a:pt x="6" y="35"/>
                  </a:cubicBezTo>
                  <a:cubicBezTo>
                    <a:pt x="2" y="33"/>
                    <a:pt x="0" y="28"/>
                    <a:pt x="3" y="24"/>
                  </a:cubicBezTo>
                  <a:lnTo>
                    <a:pt x="13" y="5"/>
                  </a:lnTo>
                  <a:cubicBezTo>
                    <a:pt x="16" y="1"/>
                    <a:pt x="21" y="0"/>
                    <a:pt x="25" y="2"/>
                  </a:cubicBezTo>
                  <a:cubicBezTo>
                    <a:pt x="29" y="4"/>
                    <a:pt x="30" y="10"/>
                    <a:pt x="28" y="14"/>
                  </a:cubicBezTo>
                  <a:lnTo>
                    <a:pt x="17" y="32"/>
                  </a:lnTo>
                  <a:cubicBezTo>
                    <a:pt x="16" y="35"/>
                    <a:pt x="13" y="36"/>
                    <a:pt x="1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81C2BD5E-81C9-4990-A452-0C84DEB12C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18501" y="1681162"/>
              <a:ext cx="217488" cy="485775"/>
            </a:xfrm>
            <a:custGeom>
              <a:avLst/>
              <a:gdLst>
                <a:gd name="T0" fmla="*/ 130 w 158"/>
                <a:gd name="T1" fmla="*/ 318 h 351"/>
                <a:gd name="T2" fmla="*/ 141 w 158"/>
                <a:gd name="T3" fmla="*/ 326 h 351"/>
                <a:gd name="T4" fmla="*/ 141 w 158"/>
                <a:gd name="T5" fmla="*/ 314 h 351"/>
                <a:gd name="T6" fmla="*/ 30 w 158"/>
                <a:gd name="T7" fmla="*/ 22 h 351"/>
                <a:gd name="T8" fmla="*/ 19 w 158"/>
                <a:gd name="T9" fmla="*/ 27 h 351"/>
                <a:gd name="T10" fmla="*/ 130 w 158"/>
                <a:gd name="T11" fmla="*/ 318 h 351"/>
                <a:gd name="T12" fmla="*/ 149 w 158"/>
                <a:gd name="T13" fmla="*/ 351 h 351"/>
                <a:gd name="T14" fmla="*/ 144 w 158"/>
                <a:gd name="T15" fmla="*/ 349 h 351"/>
                <a:gd name="T16" fmla="*/ 118 w 158"/>
                <a:gd name="T17" fmla="*/ 330 h 351"/>
                <a:gd name="T18" fmla="*/ 116 w 158"/>
                <a:gd name="T19" fmla="*/ 326 h 351"/>
                <a:gd name="T20" fmla="*/ 1 w 158"/>
                <a:gd name="T21" fmla="*/ 25 h 351"/>
                <a:gd name="T22" fmla="*/ 1 w 158"/>
                <a:gd name="T23" fmla="*/ 19 h 351"/>
                <a:gd name="T24" fmla="*/ 6 w 158"/>
                <a:gd name="T25" fmla="*/ 14 h 351"/>
                <a:gd name="T26" fmla="*/ 29 w 158"/>
                <a:gd name="T27" fmla="*/ 2 h 351"/>
                <a:gd name="T28" fmla="*/ 36 w 158"/>
                <a:gd name="T29" fmla="*/ 1 h 351"/>
                <a:gd name="T30" fmla="*/ 41 w 158"/>
                <a:gd name="T31" fmla="*/ 6 h 351"/>
                <a:gd name="T32" fmla="*/ 157 w 158"/>
                <a:gd name="T33" fmla="*/ 310 h 351"/>
                <a:gd name="T34" fmla="*/ 158 w 158"/>
                <a:gd name="T35" fmla="*/ 313 h 351"/>
                <a:gd name="T36" fmla="*/ 158 w 158"/>
                <a:gd name="T37" fmla="*/ 342 h 351"/>
                <a:gd name="T38" fmla="*/ 153 w 158"/>
                <a:gd name="T39" fmla="*/ 350 h 351"/>
                <a:gd name="T40" fmla="*/ 149 w 158"/>
                <a:gd name="T41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8" h="351">
                  <a:moveTo>
                    <a:pt x="130" y="318"/>
                  </a:moveTo>
                  <a:lnTo>
                    <a:pt x="141" y="326"/>
                  </a:lnTo>
                  <a:lnTo>
                    <a:pt x="141" y="314"/>
                  </a:lnTo>
                  <a:lnTo>
                    <a:pt x="30" y="22"/>
                  </a:lnTo>
                  <a:cubicBezTo>
                    <a:pt x="27" y="23"/>
                    <a:pt x="23" y="25"/>
                    <a:pt x="19" y="27"/>
                  </a:cubicBezTo>
                  <a:lnTo>
                    <a:pt x="130" y="318"/>
                  </a:lnTo>
                  <a:close/>
                  <a:moveTo>
                    <a:pt x="149" y="351"/>
                  </a:moveTo>
                  <a:cubicBezTo>
                    <a:pt x="148" y="351"/>
                    <a:pt x="146" y="350"/>
                    <a:pt x="144" y="349"/>
                  </a:cubicBezTo>
                  <a:lnTo>
                    <a:pt x="118" y="330"/>
                  </a:lnTo>
                  <a:cubicBezTo>
                    <a:pt x="117" y="329"/>
                    <a:pt x="116" y="327"/>
                    <a:pt x="116" y="326"/>
                  </a:cubicBezTo>
                  <a:lnTo>
                    <a:pt x="1" y="25"/>
                  </a:lnTo>
                  <a:cubicBezTo>
                    <a:pt x="0" y="23"/>
                    <a:pt x="0" y="21"/>
                    <a:pt x="1" y="19"/>
                  </a:cubicBezTo>
                  <a:cubicBezTo>
                    <a:pt x="2" y="17"/>
                    <a:pt x="4" y="15"/>
                    <a:pt x="6" y="14"/>
                  </a:cubicBezTo>
                  <a:cubicBezTo>
                    <a:pt x="16" y="11"/>
                    <a:pt x="29" y="2"/>
                    <a:pt x="29" y="2"/>
                  </a:cubicBezTo>
                  <a:cubicBezTo>
                    <a:pt x="31" y="1"/>
                    <a:pt x="34" y="0"/>
                    <a:pt x="36" y="1"/>
                  </a:cubicBezTo>
                  <a:cubicBezTo>
                    <a:pt x="39" y="2"/>
                    <a:pt x="41" y="3"/>
                    <a:pt x="41" y="6"/>
                  </a:cubicBezTo>
                  <a:lnTo>
                    <a:pt x="157" y="310"/>
                  </a:lnTo>
                  <a:cubicBezTo>
                    <a:pt x="158" y="311"/>
                    <a:pt x="158" y="312"/>
                    <a:pt x="158" y="313"/>
                  </a:cubicBezTo>
                  <a:lnTo>
                    <a:pt x="158" y="342"/>
                  </a:lnTo>
                  <a:cubicBezTo>
                    <a:pt x="158" y="346"/>
                    <a:pt x="156" y="348"/>
                    <a:pt x="153" y="350"/>
                  </a:cubicBezTo>
                  <a:cubicBezTo>
                    <a:pt x="152" y="350"/>
                    <a:pt x="151" y="351"/>
                    <a:pt x="149" y="3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7AFD6E0E-1175-4FB7-9CDB-2A7832C53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0588" y="2141537"/>
              <a:ext cx="42863" cy="49213"/>
            </a:xfrm>
            <a:custGeom>
              <a:avLst/>
              <a:gdLst>
                <a:gd name="T0" fmla="*/ 20 w 30"/>
                <a:gd name="T1" fmla="*/ 36 h 36"/>
                <a:gd name="T2" fmla="*/ 13 w 30"/>
                <a:gd name="T3" fmla="*/ 32 h 36"/>
                <a:gd name="T4" fmla="*/ 2 w 30"/>
                <a:gd name="T5" fmla="*/ 14 h 36"/>
                <a:gd name="T6" fmla="*/ 5 w 30"/>
                <a:gd name="T7" fmla="*/ 2 h 36"/>
                <a:gd name="T8" fmla="*/ 17 w 30"/>
                <a:gd name="T9" fmla="*/ 5 h 36"/>
                <a:gd name="T10" fmla="*/ 27 w 30"/>
                <a:gd name="T11" fmla="*/ 24 h 36"/>
                <a:gd name="T12" fmla="*/ 24 w 30"/>
                <a:gd name="T13" fmla="*/ 35 h 36"/>
                <a:gd name="T14" fmla="*/ 20 w 30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36">
                  <a:moveTo>
                    <a:pt x="20" y="36"/>
                  </a:moveTo>
                  <a:cubicBezTo>
                    <a:pt x="17" y="36"/>
                    <a:pt x="14" y="35"/>
                    <a:pt x="13" y="32"/>
                  </a:cubicBezTo>
                  <a:lnTo>
                    <a:pt x="2" y="14"/>
                  </a:lnTo>
                  <a:cubicBezTo>
                    <a:pt x="0" y="10"/>
                    <a:pt x="1" y="4"/>
                    <a:pt x="5" y="2"/>
                  </a:cubicBezTo>
                  <a:cubicBezTo>
                    <a:pt x="9" y="0"/>
                    <a:pt x="14" y="1"/>
                    <a:pt x="17" y="5"/>
                  </a:cubicBezTo>
                  <a:lnTo>
                    <a:pt x="27" y="24"/>
                  </a:lnTo>
                  <a:cubicBezTo>
                    <a:pt x="30" y="28"/>
                    <a:pt x="28" y="33"/>
                    <a:pt x="24" y="35"/>
                  </a:cubicBezTo>
                  <a:cubicBezTo>
                    <a:pt x="23" y="36"/>
                    <a:pt x="22" y="36"/>
                    <a:pt x="2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42F01DEF-2215-438F-AF75-D240EA131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5951" y="1812925"/>
              <a:ext cx="147638" cy="23813"/>
            </a:xfrm>
            <a:custGeom>
              <a:avLst/>
              <a:gdLst>
                <a:gd name="T0" fmla="*/ 99 w 107"/>
                <a:gd name="T1" fmla="*/ 17 h 17"/>
                <a:gd name="T2" fmla="*/ 8 w 107"/>
                <a:gd name="T3" fmla="*/ 17 h 17"/>
                <a:gd name="T4" fmla="*/ 0 w 107"/>
                <a:gd name="T5" fmla="*/ 9 h 17"/>
                <a:gd name="T6" fmla="*/ 8 w 107"/>
                <a:gd name="T7" fmla="*/ 0 h 17"/>
                <a:gd name="T8" fmla="*/ 99 w 107"/>
                <a:gd name="T9" fmla="*/ 0 h 17"/>
                <a:gd name="T10" fmla="*/ 107 w 107"/>
                <a:gd name="T11" fmla="*/ 9 h 17"/>
                <a:gd name="T12" fmla="*/ 99 w 107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7">
                  <a:moveTo>
                    <a:pt x="99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99" y="0"/>
                  </a:lnTo>
                  <a:cubicBezTo>
                    <a:pt x="103" y="0"/>
                    <a:pt x="107" y="4"/>
                    <a:pt x="107" y="9"/>
                  </a:cubicBezTo>
                  <a:cubicBezTo>
                    <a:pt x="107" y="13"/>
                    <a:pt x="103" y="17"/>
                    <a:pt x="9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109DDF07-3616-4529-A586-E6054C62A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4226" y="1812925"/>
              <a:ext cx="74613" cy="52388"/>
            </a:xfrm>
            <a:custGeom>
              <a:avLst/>
              <a:gdLst>
                <a:gd name="T0" fmla="*/ 46 w 54"/>
                <a:gd name="T1" fmla="*/ 37 h 37"/>
                <a:gd name="T2" fmla="*/ 38 w 54"/>
                <a:gd name="T3" fmla="*/ 28 h 37"/>
                <a:gd name="T4" fmla="*/ 38 w 54"/>
                <a:gd name="T5" fmla="*/ 17 h 37"/>
                <a:gd name="T6" fmla="*/ 8 w 54"/>
                <a:gd name="T7" fmla="*/ 17 h 37"/>
                <a:gd name="T8" fmla="*/ 0 w 54"/>
                <a:gd name="T9" fmla="*/ 9 h 37"/>
                <a:gd name="T10" fmla="*/ 8 w 54"/>
                <a:gd name="T11" fmla="*/ 0 h 37"/>
                <a:gd name="T12" fmla="*/ 46 w 54"/>
                <a:gd name="T13" fmla="*/ 0 h 37"/>
                <a:gd name="T14" fmla="*/ 54 w 54"/>
                <a:gd name="T15" fmla="*/ 9 h 37"/>
                <a:gd name="T16" fmla="*/ 54 w 54"/>
                <a:gd name="T17" fmla="*/ 28 h 37"/>
                <a:gd name="T18" fmla="*/ 46 w 54"/>
                <a:gd name="T1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7">
                  <a:moveTo>
                    <a:pt x="46" y="37"/>
                  </a:moveTo>
                  <a:cubicBezTo>
                    <a:pt x="42" y="37"/>
                    <a:pt x="38" y="33"/>
                    <a:pt x="38" y="28"/>
                  </a:cubicBezTo>
                  <a:lnTo>
                    <a:pt x="38" y="17"/>
                  </a:lnTo>
                  <a:lnTo>
                    <a:pt x="8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46" y="0"/>
                  </a:lnTo>
                  <a:cubicBezTo>
                    <a:pt x="51" y="0"/>
                    <a:pt x="54" y="4"/>
                    <a:pt x="54" y="9"/>
                  </a:cubicBezTo>
                  <a:lnTo>
                    <a:pt x="54" y="28"/>
                  </a:lnTo>
                  <a:cubicBezTo>
                    <a:pt x="54" y="33"/>
                    <a:pt x="51" y="37"/>
                    <a:pt x="4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3F87AD53-97B0-4DA0-97E1-CB170B8C8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4226" y="1787525"/>
              <a:ext cx="74613" cy="49213"/>
            </a:xfrm>
            <a:custGeom>
              <a:avLst/>
              <a:gdLst>
                <a:gd name="T0" fmla="*/ 46 w 54"/>
                <a:gd name="T1" fmla="*/ 36 h 36"/>
                <a:gd name="T2" fmla="*/ 8 w 54"/>
                <a:gd name="T3" fmla="*/ 36 h 36"/>
                <a:gd name="T4" fmla="*/ 0 w 54"/>
                <a:gd name="T5" fmla="*/ 28 h 36"/>
                <a:gd name="T6" fmla="*/ 8 w 54"/>
                <a:gd name="T7" fmla="*/ 19 h 36"/>
                <a:gd name="T8" fmla="*/ 38 w 54"/>
                <a:gd name="T9" fmla="*/ 19 h 36"/>
                <a:gd name="T10" fmla="*/ 38 w 54"/>
                <a:gd name="T11" fmla="*/ 8 h 36"/>
                <a:gd name="T12" fmla="*/ 46 w 54"/>
                <a:gd name="T13" fmla="*/ 0 h 36"/>
                <a:gd name="T14" fmla="*/ 54 w 54"/>
                <a:gd name="T15" fmla="*/ 8 h 36"/>
                <a:gd name="T16" fmla="*/ 54 w 54"/>
                <a:gd name="T17" fmla="*/ 28 h 36"/>
                <a:gd name="T18" fmla="*/ 46 w 54"/>
                <a:gd name="T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6">
                  <a:moveTo>
                    <a:pt x="46" y="36"/>
                  </a:moveTo>
                  <a:lnTo>
                    <a:pt x="8" y="36"/>
                  </a:lnTo>
                  <a:cubicBezTo>
                    <a:pt x="4" y="36"/>
                    <a:pt x="0" y="32"/>
                    <a:pt x="0" y="28"/>
                  </a:cubicBezTo>
                  <a:cubicBezTo>
                    <a:pt x="0" y="23"/>
                    <a:pt x="4" y="19"/>
                    <a:pt x="8" y="19"/>
                  </a:cubicBezTo>
                  <a:lnTo>
                    <a:pt x="38" y="19"/>
                  </a:lnTo>
                  <a:lnTo>
                    <a:pt x="38" y="8"/>
                  </a:lnTo>
                  <a:cubicBezTo>
                    <a:pt x="38" y="3"/>
                    <a:pt x="42" y="0"/>
                    <a:pt x="46" y="0"/>
                  </a:cubicBezTo>
                  <a:cubicBezTo>
                    <a:pt x="51" y="0"/>
                    <a:pt x="54" y="3"/>
                    <a:pt x="54" y="8"/>
                  </a:cubicBezTo>
                  <a:lnTo>
                    <a:pt x="54" y="28"/>
                  </a:lnTo>
                  <a:cubicBezTo>
                    <a:pt x="54" y="32"/>
                    <a:pt x="51" y="36"/>
                    <a:pt x="46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BDA08BA7-A761-48A8-9EBB-632D9D90D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288" y="1812925"/>
              <a:ext cx="74613" cy="52388"/>
            </a:xfrm>
            <a:custGeom>
              <a:avLst/>
              <a:gdLst>
                <a:gd name="T0" fmla="*/ 8 w 54"/>
                <a:gd name="T1" fmla="*/ 37 h 37"/>
                <a:gd name="T2" fmla="*/ 0 w 54"/>
                <a:gd name="T3" fmla="*/ 28 h 37"/>
                <a:gd name="T4" fmla="*/ 0 w 54"/>
                <a:gd name="T5" fmla="*/ 9 h 37"/>
                <a:gd name="T6" fmla="*/ 8 w 54"/>
                <a:gd name="T7" fmla="*/ 0 h 37"/>
                <a:gd name="T8" fmla="*/ 46 w 54"/>
                <a:gd name="T9" fmla="*/ 0 h 37"/>
                <a:gd name="T10" fmla="*/ 54 w 54"/>
                <a:gd name="T11" fmla="*/ 9 h 37"/>
                <a:gd name="T12" fmla="*/ 46 w 54"/>
                <a:gd name="T13" fmla="*/ 17 h 37"/>
                <a:gd name="T14" fmla="*/ 16 w 54"/>
                <a:gd name="T15" fmla="*/ 17 h 37"/>
                <a:gd name="T16" fmla="*/ 16 w 54"/>
                <a:gd name="T17" fmla="*/ 28 h 37"/>
                <a:gd name="T18" fmla="*/ 8 w 54"/>
                <a:gd name="T1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7">
                  <a:moveTo>
                    <a:pt x="8" y="37"/>
                  </a:moveTo>
                  <a:cubicBezTo>
                    <a:pt x="3" y="37"/>
                    <a:pt x="0" y="33"/>
                    <a:pt x="0" y="28"/>
                  </a:cubicBezTo>
                  <a:lnTo>
                    <a:pt x="0" y="9"/>
                  </a:lnTo>
                  <a:cubicBezTo>
                    <a:pt x="0" y="4"/>
                    <a:pt x="3" y="0"/>
                    <a:pt x="8" y="0"/>
                  </a:cubicBezTo>
                  <a:lnTo>
                    <a:pt x="46" y="0"/>
                  </a:lnTo>
                  <a:cubicBezTo>
                    <a:pt x="50" y="0"/>
                    <a:pt x="54" y="4"/>
                    <a:pt x="54" y="9"/>
                  </a:cubicBezTo>
                  <a:cubicBezTo>
                    <a:pt x="54" y="13"/>
                    <a:pt x="50" y="17"/>
                    <a:pt x="46" y="17"/>
                  </a:cubicBezTo>
                  <a:lnTo>
                    <a:pt x="16" y="17"/>
                  </a:lnTo>
                  <a:lnTo>
                    <a:pt x="16" y="28"/>
                  </a:lnTo>
                  <a:cubicBezTo>
                    <a:pt x="16" y="33"/>
                    <a:pt x="12" y="37"/>
                    <a:pt x="8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F06B2330-DC43-4B5C-8524-EB6EDD53E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288" y="1787525"/>
              <a:ext cx="74613" cy="49213"/>
            </a:xfrm>
            <a:custGeom>
              <a:avLst/>
              <a:gdLst>
                <a:gd name="T0" fmla="*/ 46 w 54"/>
                <a:gd name="T1" fmla="*/ 36 h 36"/>
                <a:gd name="T2" fmla="*/ 8 w 54"/>
                <a:gd name="T3" fmla="*/ 36 h 36"/>
                <a:gd name="T4" fmla="*/ 0 w 54"/>
                <a:gd name="T5" fmla="*/ 28 h 36"/>
                <a:gd name="T6" fmla="*/ 0 w 54"/>
                <a:gd name="T7" fmla="*/ 8 h 36"/>
                <a:gd name="T8" fmla="*/ 8 w 54"/>
                <a:gd name="T9" fmla="*/ 0 h 36"/>
                <a:gd name="T10" fmla="*/ 16 w 54"/>
                <a:gd name="T11" fmla="*/ 8 h 36"/>
                <a:gd name="T12" fmla="*/ 16 w 54"/>
                <a:gd name="T13" fmla="*/ 19 h 36"/>
                <a:gd name="T14" fmla="*/ 46 w 54"/>
                <a:gd name="T15" fmla="*/ 19 h 36"/>
                <a:gd name="T16" fmla="*/ 54 w 54"/>
                <a:gd name="T17" fmla="*/ 28 h 36"/>
                <a:gd name="T18" fmla="*/ 46 w 54"/>
                <a:gd name="T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6">
                  <a:moveTo>
                    <a:pt x="46" y="36"/>
                  </a:moveTo>
                  <a:lnTo>
                    <a:pt x="8" y="36"/>
                  </a:lnTo>
                  <a:cubicBezTo>
                    <a:pt x="3" y="36"/>
                    <a:pt x="0" y="32"/>
                    <a:pt x="0" y="28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19"/>
                  </a:lnTo>
                  <a:lnTo>
                    <a:pt x="46" y="19"/>
                  </a:lnTo>
                  <a:cubicBezTo>
                    <a:pt x="50" y="19"/>
                    <a:pt x="54" y="23"/>
                    <a:pt x="54" y="28"/>
                  </a:cubicBezTo>
                  <a:cubicBezTo>
                    <a:pt x="54" y="32"/>
                    <a:pt x="50" y="36"/>
                    <a:pt x="46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ACA5C111-6FBF-4A6D-97E8-AE1D93A10980}"/>
              </a:ext>
            </a:extLst>
          </p:cNvPr>
          <p:cNvGrpSpPr/>
          <p:nvPr/>
        </p:nvGrpSpPr>
        <p:grpSpPr>
          <a:xfrm>
            <a:off x="2529735" y="8755390"/>
            <a:ext cx="394500" cy="245967"/>
            <a:chOff x="9834563" y="2713037"/>
            <a:chExt cx="919163" cy="573088"/>
          </a:xfrm>
          <a:solidFill>
            <a:schemeClr val="accent5"/>
          </a:solidFill>
        </p:grpSpPr>
        <p:sp>
          <p:nvSpPr>
            <p:cNvPr id="42" name="Freeform 104">
              <a:extLst>
                <a:ext uri="{FF2B5EF4-FFF2-40B4-BE49-F238E27FC236}">
                  <a16:creationId xmlns:a16="http://schemas.microsoft.com/office/drawing/2014/main" id="{3C4C563B-5F0A-4719-A0FE-8B8A597B3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551" y="2800350"/>
              <a:ext cx="257175" cy="285750"/>
            </a:xfrm>
            <a:custGeom>
              <a:avLst/>
              <a:gdLst>
                <a:gd name="T0" fmla="*/ 9 w 186"/>
                <a:gd name="T1" fmla="*/ 206 h 206"/>
                <a:gd name="T2" fmla="*/ 6 w 186"/>
                <a:gd name="T3" fmla="*/ 206 h 206"/>
                <a:gd name="T4" fmla="*/ 2 w 186"/>
                <a:gd name="T5" fmla="*/ 195 h 206"/>
                <a:gd name="T6" fmla="*/ 85 w 186"/>
                <a:gd name="T7" fmla="*/ 5 h 206"/>
                <a:gd name="T8" fmla="*/ 93 w 186"/>
                <a:gd name="T9" fmla="*/ 0 h 206"/>
                <a:gd name="T10" fmla="*/ 178 w 186"/>
                <a:gd name="T11" fmla="*/ 0 h 206"/>
                <a:gd name="T12" fmla="*/ 186 w 186"/>
                <a:gd name="T13" fmla="*/ 9 h 206"/>
                <a:gd name="T14" fmla="*/ 178 w 186"/>
                <a:gd name="T15" fmla="*/ 17 h 206"/>
                <a:gd name="T16" fmla="*/ 98 w 186"/>
                <a:gd name="T17" fmla="*/ 17 h 206"/>
                <a:gd name="T18" fmla="*/ 17 w 186"/>
                <a:gd name="T19" fmla="*/ 201 h 206"/>
                <a:gd name="T20" fmla="*/ 9 w 186"/>
                <a:gd name="T2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206">
                  <a:moveTo>
                    <a:pt x="9" y="206"/>
                  </a:moveTo>
                  <a:cubicBezTo>
                    <a:pt x="8" y="206"/>
                    <a:pt x="7" y="206"/>
                    <a:pt x="6" y="206"/>
                  </a:cubicBezTo>
                  <a:cubicBezTo>
                    <a:pt x="2" y="204"/>
                    <a:pt x="0" y="199"/>
                    <a:pt x="2" y="195"/>
                  </a:cubicBezTo>
                  <a:lnTo>
                    <a:pt x="85" y="5"/>
                  </a:lnTo>
                  <a:cubicBezTo>
                    <a:pt x="87" y="2"/>
                    <a:pt x="90" y="0"/>
                    <a:pt x="93" y="0"/>
                  </a:cubicBezTo>
                  <a:lnTo>
                    <a:pt x="178" y="0"/>
                  </a:lnTo>
                  <a:cubicBezTo>
                    <a:pt x="182" y="0"/>
                    <a:pt x="186" y="4"/>
                    <a:pt x="186" y="9"/>
                  </a:cubicBezTo>
                  <a:cubicBezTo>
                    <a:pt x="186" y="13"/>
                    <a:pt x="182" y="17"/>
                    <a:pt x="178" y="17"/>
                  </a:cubicBezTo>
                  <a:lnTo>
                    <a:pt x="98" y="17"/>
                  </a:lnTo>
                  <a:lnTo>
                    <a:pt x="17" y="201"/>
                  </a:lnTo>
                  <a:cubicBezTo>
                    <a:pt x="16" y="204"/>
                    <a:pt x="13" y="206"/>
                    <a:pt x="9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5">
              <a:extLst>
                <a:ext uri="{FF2B5EF4-FFF2-40B4-BE49-F238E27FC236}">
                  <a16:creationId xmlns:a16="http://schemas.microsoft.com/office/drawing/2014/main" id="{BE11107D-8178-4DC2-91DF-FD5193324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2213" y="3159125"/>
              <a:ext cx="293688" cy="23813"/>
            </a:xfrm>
            <a:custGeom>
              <a:avLst/>
              <a:gdLst>
                <a:gd name="T0" fmla="*/ 204 w 212"/>
                <a:gd name="T1" fmla="*/ 17 h 17"/>
                <a:gd name="T2" fmla="*/ 8 w 212"/>
                <a:gd name="T3" fmla="*/ 17 h 17"/>
                <a:gd name="T4" fmla="*/ 0 w 212"/>
                <a:gd name="T5" fmla="*/ 8 h 17"/>
                <a:gd name="T6" fmla="*/ 8 w 212"/>
                <a:gd name="T7" fmla="*/ 0 h 17"/>
                <a:gd name="T8" fmla="*/ 204 w 212"/>
                <a:gd name="T9" fmla="*/ 0 h 17"/>
                <a:gd name="T10" fmla="*/ 212 w 212"/>
                <a:gd name="T11" fmla="*/ 8 h 17"/>
                <a:gd name="T12" fmla="*/ 204 w 212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17">
                  <a:moveTo>
                    <a:pt x="204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204" y="0"/>
                  </a:lnTo>
                  <a:cubicBezTo>
                    <a:pt x="209" y="0"/>
                    <a:pt x="212" y="4"/>
                    <a:pt x="212" y="8"/>
                  </a:cubicBezTo>
                  <a:cubicBezTo>
                    <a:pt x="212" y="13"/>
                    <a:pt x="209" y="17"/>
                    <a:pt x="20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6">
              <a:extLst>
                <a:ext uri="{FF2B5EF4-FFF2-40B4-BE49-F238E27FC236}">
                  <a16:creationId xmlns:a16="http://schemas.microsoft.com/office/drawing/2014/main" id="{F0C75DFC-7844-4596-A417-706BA84F5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4563" y="2868612"/>
              <a:ext cx="771525" cy="219075"/>
            </a:xfrm>
            <a:custGeom>
              <a:avLst/>
              <a:gdLst>
                <a:gd name="T0" fmla="*/ 79 w 558"/>
                <a:gd name="T1" fmla="*/ 159 h 159"/>
                <a:gd name="T2" fmla="*/ 71 w 558"/>
                <a:gd name="T3" fmla="*/ 154 h 159"/>
                <a:gd name="T4" fmla="*/ 1 w 558"/>
                <a:gd name="T5" fmla="*/ 12 h 159"/>
                <a:gd name="T6" fmla="*/ 1 w 558"/>
                <a:gd name="T7" fmla="*/ 4 h 159"/>
                <a:gd name="T8" fmla="*/ 8 w 558"/>
                <a:gd name="T9" fmla="*/ 0 h 159"/>
                <a:gd name="T10" fmla="*/ 550 w 558"/>
                <a:gd name="T11" fmla="*/ 0 h 159"/>
                <a:gd name="T12" fmla="*/ 558 w 558"/>
                <a:gd name="T13" fmla="*/ 8 h 159"/>
                <a:gd name="T14" fmla="*/ 550 w 558"/>
                <a:gd name="T15" fmla="*/ 17 h 159"/>
                <a:gd name="T16" fmla="*/ 22 w 558"/>
                <a:gd name="T17" fmla="*/ 17 h 159"/>
                <a:gd name="T18" fmla="*/ 86 w 558"/>
                <a:gd name="T19" fmla="*/ 147 h 159"/>
                <a:gd name="T20" fmla="*/ 83 w 558"/>
                <a:gd name="T21" fmla="*/ 158 h 159"/>
                <a:gd name="T22" fmla="*/ 79 w 558"/>
                <a:gd name="T23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8" h="159">
                  <a:moveTo>
                    <a:pt x="79" y="159"/>
                  </a:moveTo>
                  <a:cubicBezTo>
                    <a:pt x="76" y="159"/>
                    <a:pt x="73" y="157"/>
                    <a:pt x="71" y="154"/>
                  </a:cubicBezTo>
                  <a:lnTo>
                    <a:pt x="1" y="12"/>
                  </a:lnTo>
                  <a:cubicBezTo>
                    <a:pt x="0" y="9"/>
                    <a:pt x="0" y="6"/>
                    <a:pt x="1" y="4"/>
                  </a:cubicBezTo>
                  <a:cubicBezTo>
                    <a:pt x="3" y="1"/>
                    <a:pt x="5" y="0"/>
                    <a:pt x="8" y="0"/>
                  </a:cubicBezTo>
                  <a:lnTo>
                    <a:pt x="550" y="0"/>
                  </a:lnTo>
                  <a:cubicBezTo>
                    <a:pt x="554" y="0"/>
                    <a:pt x="558" y="4"/>
                    <a:pt x="558" y="8"/>
                  </a:cubicBezTo>
                  <a:cubicBezTo>
                    <a:pt x="558" y="13"/>
                    <a:pt x="554" y="17"/>
                    <a:pt x="550" y="17"/>
                  </a:cubicBezTo>
                  <a:lnTo>
                    <a:pt x="22" y="17"/>
                  </a:lnTo>
                  <a:lnTo>
                    <a:pt x="86" y="147"/>
                  </a:lnTo>
                  <a:cubicBezTo>
                    <a:pt x="88" y="151"/>
                    <a:pt x="87" y="156"/>
                    <a:pt x="83" y="158"/>
                  </a:cubicBezTo>
                  <a:cubicBezTo>
                    <a:pt x="81" y="159"/>
                    <a:pt x="80" y="159"/>
                    <a:pt x="79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7">
              <a:extLst>
                <a:ext uri="{FF2B5EF4-FFF2-40B4-BE49-F238E27FC236}">
                  <a16:creationId xmlns:a16="http://schemas.microsoft.com/office/drawing/2014/main" id="{026E1E80-C40B-40CF-8270-98FEFBFA1B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0763" y="2789237"/>
              <a:ext cx="225425" cy="103188"/>
            </a:xfrm>
            <a:custGeom>
              <a:avLst/>
              <a:gdLst>
                <a:gd name="T0" fmla="*/ 17 w 163"/>
                <a:gd name="T1" fmla="*/ 57 h 74"/>
                <a:gd name="T2" fmla="*/ 146 w 163"/>
                <a:gd name="T3" fmla="*/ 57 h 74"/>
                <a:gd name="T4" fmla="*/ 146 w 163"/>
                <a:gd name="T5" fmla="*/ 17 h 74"/>
                <a:gd name="T6" fmla="*/ 17 w 163"/>
                <a:gd name="T7" fmla="*/ 17 h 74"/>
                <a:gd name="T8" fmla="*/ 17 w 163"/>
                <a:gd name="T9" fmla="*/ 57 h 74"/>
                <a:gd name="T10" fmla="*/ 155 w 163"/>
                <a:gd name="T11" fmla="*/ 74 h 74"/>
                <a:gd name="T12" fmla="*/ 8 w 163"/>
                <a:gd name="T13" fmla="*/ 74 h 74"/>
                <a:gd name="T14" fmla="*/ 0 w 163"/>
                <a:gd name="T15" fmla="*/ 65 h 74"/>
                <a:gd name="T16" fmla="*/ 0 w 163"/>
                <a:gd name="T17" fmla="*/ 9 h 74"/>
                <a:gd name="T18" fmla="*/ 8 w 163"/>
                <a:gd name="T19" fmla="*/ 0 h 74"/>
                <a:gd name="T20" fmla="*/ 155 w 163"/>
                <a:gd name="T21" fmla="*/ 0 h 74"/>
                <a:gd name="T22" fmla="*/ 163 w 163"/>
                <a:gd name="T23" fmla="*/ 9 h 74"/>
                <a:gd name="T24" fmla="*/ 163 w 163"/>
                <a:gd name="T25" fmla="*/ 65 h 74"/>
                <a:gd name="T26" fmla="*/ 155 w 163"/>
                <a:gd name="T2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74">
                  <a:moveTo>
                    <a:pt x="17" y="57"/>
                  </a:moveTo>
                  <a:lnTo>
                    <a:pt x="146" y="57"/>
                  </a:lnTo>
                  <a:lnTo>
                    <a:pt x="146" y="17"/>
                  </a:lnTo>
                  <a:lnTo>
                    <a:pt x="17" y="17"/>
                  </a:lnTo>
                  <a:lnTo>
                    <a:pt x="17" y="57"/>
                  </a:lnTo>
                  <a:close/>
                  <a:moveTo>
                    <a:pt x="155" y="74"/>
                  </a:moveTo>
                  <a:lnTo>
                    <a:pt x="8" y="74"/>
                  </a:lnTo>
                  <a:cubicBezTo>
                    <a:pt x="4" y="74"/>
                    <a:pt x="0" y="70"/>
                    <a:pt x="0" y="65"/>
                  </a:cubicBezTo>
                  <a:lnTo>
                    <a:pt x="0" y="9"/>
                  </a:lnTo>
                  <a:cubicBezTo>
                    <a:pt x="0" y="4"/>
                    <a:pt x="4" y="0"/>
                    <a:pt x="8" y="0"/>
                  </a:cubicBezTo>
                  <a:lnTo>
                    <a:pt x="155" y="0"/>
                  </a:lnTo>
                  <a:cubicBezTo>
                    <a:pt x="159" y="0"/>
                    <a:pt x="163" y="4"/>
                    <a:pt x="163" y="9"/>
                  </a:cubicBezTo>
                  <a:lnTo>
                    <a:pt x="163" y="65"/>
                  </a:lnTo>
                  <a:cubicBezTo>
                    <a:pt x="163" y="70"/>
                    <a:pt x="159" y="74"/>
                    <a:pt x="155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8">
              <a:extLst>
                <a:ext uri="{FF2B5EF4-FFF2-40B4-BE49-F238E27FC236}">
                  <a16:creationId xmlns:a16="http://schemas.microsoft.com/office/drawing/2014/main" id="{CCC18922-6487-4E45-9F34-A4B9405FF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2376" y="2789237"/>
              <a:ext cx="225425" cy="103188"/>
            </a:xfrm>
            <a:custGeom>
              <a:avLst/>
              <a:gdLst>
                <a:gd name="T0" fmla="*/ 17 w 163"/>
                <a:gd name="T1" fmla="*/ 57 h 74"/>
                <a:gd name="T2" fmla="*/ 147 w 163"/>
                <a:gd name="T3" fmla="*/ 57 h 74"/>
                <a:gd name="T4" fmla="*/ 147 w 163"/>
                <a:gd name="T5" fmla="*/ 17 h 74"/>
                <a:gd name="T6" fmla="*/ 17 w 163"/>
                <a:gd name="T7" fmla="*/ 17 h 74"/>
                <a:gd name="T8" fmla="*/ 17 w 163"/>
                <a:gd name="T9" fmla="*/ 57 h 74"/>
                <a:gd name="T10" fmla="*/ 155 w 163"/>
                <a:gd name="T11" fmla="*/ 74 h 74"/>
                <a:gd name="T12" fmla="*/ 9 w 163"/>
                <a:gd name="T13" fmla="*/ 74 h 74"/>
                <a:gd name="T14" fmla="*/ 0 w 163"/>
                <a:gd name="T15" fmla="*/ 65 h 74"/>
                <a:gd name="T16" fmla="*/ 0 w 163"/>
                <a:gd name="T17" fmla="*/ 9 h 74"/>
                <a:gd name="T18" fmla="*/ 9 w 163"/>
                <a:gd name="T19" fmla="*/ 0 h 74"/>
                <a:gd name="T20" fmla="*/ 155 w 163"/>
                <a:gd name="T21" fmla="*/ 0 h 74"/>
                <a:gd name="T22" fmla="*/ 163 w 163"/>
                <a:gd name="T23" fmla="*/ 9 h 74"/>
                <a:gd name="T24" fmla="*/ 163 w 163"/>
                <a:gd name="T25" fmla="*/ 65 h 74"/>
                <a:gd name="T26" fmla="*/ 155 w 163"/>
                <a:gd name="T2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74">
                  <a:moveTo>
                    <a:pt x="17" y="57"/>
                  </a:moveTo>
                  <a:lnTo>
                    <a:pt x="147" y="57"/>
                  </a:lnTo>
                  <a:lnTo>
                    <a:pt x="147" y="17"/>
                  </a:lnTo>
                  <a:lnTo>
                    <a:pt x="17" y="17"/>
                  </a:lnTo>
                  <a:lnTo>
                    <a:pt x="17" y="57"/>
                  </a:lnTo>
                  <a:close/>
                  <a:moveTo>
                    <a:pt x="155" y="74"/>
                  </a:moveTo>
                  <a:lnTo>
                    <a:pt x="9" y="74"/>
                  </a:lnTo>
                  <a:cubicBezTo>
                    <a:pt x="4" y="74"/>
                    <a:pt x="0" y="70"/>
                    <a:pt x="0" y="65"/>
                  </a:cubicBez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lnTo>
                    <a:pt x="155" y="0"/>
                  </a:lnTo>
                  <a:cubicBezTo>
                    <a:pt x="160" y="0"/>
                    <a:pt x="163" y="4"/>
                    <a:pt x="163" y="9"/>
                  </a:cubicBezTo>
                  <a:lnTo>
                    <a:pt x="163" y="65"/>
                  </a:lnTo>
                  <a:cubicBezTo>
                    <a:pt x="163" y="70"/>
                    <a:pt x="160" y="74"/>
                    <a:pt x="155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9">
              <a:extLst>
                <a:ext uri="{FF2B5EF4-FFF2-40B4-BE49-F238E27FC236}">
                  <a16:creationId xmlns:a16="http://schemas.microsoft.com/office/drawing/2014/main" id="{2F2BD8FC-1EC6-456E-837C-41C4B2FC99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5576" y="2789237"/>
              <a:ext cx="225425" cy="103188"/>
            </a:xfrm>
            <a:custGeom>
              <a:avLst/>
              <a:gdLst>
                <a:gd name="T0" fmla="*/ 16 w 163"/>
                <a:gd name="T1" fmla="*/ 57 h 74"/>
                <a:gd name="T2" fmla="*/ 146 w 163"/>
                <a:gd name="T3" fmla="*/ 57 h 74"/>
                <a:gd name="T4" fmla="*/ 146 w 163"/>
                <a:gd name="T5" fmla="*/ 17 h 74"/>
                <a:gd name="T6" fmla="*/ 16 w 163"/>
                <a:gd name="T7" fmla="*/ 17 h 74"/>
                <a:gd name="T8" fmla="*/ 16 w 163"/>
                <a:gd name="T9" fmla="*/ 57 h 74"/>
                <a:gd name="T10" fmla="*/ 154 w 163"/>
                <a:gd name="T11" fmla="*/ 74 h 74"/>
                <a:gd name="T12" fmla="*/ 8 w 163"/>
                <a:gd name="T13" fmla="*/ 74 h 74"/>
                <a:gd name="T14" fmla="*/ 0 w 163"/>
                <a:gd name="T15" fmla="*/ 65 h 74"/>
                <a:gd name="T16" fmla="*/ 0 w 163"/>
                <a:gd name="T17" fmla="*/ 9 h 74"/>
                <a:gd name="T18" fmla="*/ 8 w 163"/>
                <a:gd name="T19" fmla="*/ 0 h 74"/>
                <a:gd name="T20" fmla="*/ 154 w 163"/>
                <a:gd name="T21" fmla="*/ 0 h 74"/>
                <a:gd name="T22" fmla="*/ 163 w 163"/>
                <a:gd name="T23" fmla="*/ 9 h 74"/>
                <a:gd name="T24" fmla="*/ 163 w 163"/>
                <a:gd name="T25" fmla="*/ 65 h 74"/>
                <a:gd name="T26" fmla="*/ 154 w 163"/>
                <a:gd name="T2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74">
                  <a:moveTo>
                    <a:pt x="16" y="57"/>
                  </a:moveTo>
                  <a:lnTo>
                    <a:pt x="146" y="57"/>
                  </a:lnTo>
                  <a:lnTo>
                    <a:pt x="146" y="17"/>
                  </a:lnTo>
                  <a:lnTo>
                    <a:pt x="16" y="17"/>
                  </a:lnTo>
                  <a:lnTo>
                    <a:pt x="16" y="57"/>
                  </a:lnTo>
                  <a:close/>
                  <a:moveTo>
                    <a:pt x="154" y="74"/>
                  </a:moveTo>
                  <a:lnTo>
                    <a:pt x="8" y="74"/>
                  </a:lnTo>
                  <a:cubicBezTo>
                    <a:pt x="3" y="74"/>
                    <a:pt x="0" y="70"/>
                    <a:pt x="0" y="65"/>
                  </a:cubicBezTo>
                  <a:lnTo>
                    <a:pt x="0" y="9"/>
                  </a:lnTo>
                  <a:cubicBezTo>
                    <a:pt x="0" y="4"/>
                    <a:pt x="3" y="0"/>
                    <a:pt x="8" y="0"/>
                  </a:cubicBezTo>
                  <a:lnTo>
                    <a:pt x="154" y="0"/>
                  </a:lnTo>
                  <a:cubicBezTo>
                    <a:pt x="159" y="0"/>
                    <a:pt x="163" y="4"/>
                    <a:pt x="163" y="9"/>
                  </a:cubicBezTo>
                  <a:lnTo>
                    <a:pt x="163" y="65"/>
                  </a:lnTo>
                  <a:cubicBezTo>
                    <a:pt x="163" y="70"/>
                    <a:pt x="159" y="74"/>
                    <a:pt x="15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0">
              <a:extLst>
                <a:ext uri="{FF2B5EF4-FFF2-40B4-BE49-F238E27FC236}">
                  <a16:creationId xmlns:a16="http://schemas.microsoft.com/office/drawing/2014/main" id="{C436376B-B071-4232-A5C5-8ED40F78D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12363" y="2713037"/>
              <a:ext cx="225425" cy="100013"/>
            </a:xfrm>
            <a:custGeom>
              <a:avLst/>
              <a:gdLst>
                <a:gd name="T0" fmla="*/ 17 w 163"/>
                <a:gd name="T1" fmla="*/ 56 h 73"/>
                <a:gd name="T2" fmla="*/ 146 w 163"/>
                <a:gd name="T3" fmla="*/ 56 h 73"/>
                <a:gd name="T4" fmla="*/ 146 w 163"/>
                <a:gd name="T5" fmla="*/ 16 h 73"/>
                <a:gd name="T6" fmla="*/ 17 w 163"/>
                <a:gd name="T7" fmla="*/ 16 h 73"/>
                <a:gd name="T8" fmla="*/ 17 w 163"/>
                <a:gd name="T9" fmla="*/ 56 h 73"/>
                <a:gd name="T10" fmla="*/ 155 w 163"/>
                <a:gd name="T11" fmla="*/ 73 h 73"/>
                <a:gd name="T12" fmla="*/ 8 w 163"/>
                <a:gd name="T13" fmla="*/ 73 h 73"/>
                <a:gd name="T14" fmla="*/ 0 w 163"/>
                <a:gd name="T15" fmla="*/ 65 h 73"/>
                <a:gd name="T16" fmla="*/ 0 w 163"/>
                <a:gd name="T17" fmla="*/ 8 h 73"/>
                <a:gd name="T18" fmla="*/ 8 w 163"/>
                <a:gd name="T19" fmla="*/ 0 h 73"/>
                <a:gd name="T20" fmla="*/ 155 w 163"/>
                <a:gd name="T21" fmla="*/ 0 h 73"/>
                <a:gd name="T22" fmla="*/ 163 w 163"/>
                <a:gd name="T23" fmla="*/ 8 h 73"/>
                <a:gd name="T24" fmla="*/ 163 w 163"/>
                <a:gd name="T25" fmla="*/ 65 h 73"/>
                <a:gd name="T26" fmla="*/ 155 w 163"/>
                <a:gd name="T2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73">
                  <a:moveTo>
                    <a:pt x="17" y="56"/>
                  </a:moveTo>
                  <a:lnTo>
                    <a:pt x="146" y="56"/>
                  </a:lnTo>
                  <a:lnTo>
                    <a:pt x="146" y="16"/>
                  </a:lnTo>
                  <a:lnTo>
                    <a:pt x="17" y="16"/>
                  </a:lnTo>
                  <a:lnTo>
                    <a:pt x="17" y="56"/>
                  </a:lnTo>
                  <a:close/>
                  <a:moveTo>
                    <a:pt x="155" y="73"/>
                  </a:moveTo>
                  <a:lnTo>
                    <a:pt x="8" y="73"/>
                  </a:lnTo>
                  <a:cubicBezTo>
                    <a:pt x="4" y="73"/>
                    <a:pt x="0" y="69"/>
                    <a:pt x="0" y="65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lnTo>
                    <a:pt x="155" y="0"/>
                  </a:lnTo>
                  <a:cubicBezTo>
                    <a:pt x="159" y="0"/>
                    <a:pt x="163" y="3"/>
                    <a:pt x="163" y="8"/>
                  </a:cubicBezTo>
                  <a:lnTo>
                    <a:pt x="163" y="65"/>
                  </a:lnTo>
                  <a:cubicBezTo>
                    <a:pt x="163" y="69"/>
                    <a:pt x="159" y="73"/>
                    <a:pt x="155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1">
              <a:extLst>
                <a:ext uri="{FF2B5EF4-FFF2-40B4-BE49-F238E27FC236}">
                  <a16:creationId xmlns:a16="http://schemas.microsoft.com/office/drawing/2014/main" id="{2ADAFD05-B989-41F4-BD25-1EA21CA3C3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3976" y="2713037"/>
              <a:ext cx="225425" cy="100013"/>
            </a:xfrm>
            <a:custGeom>
              <a:avLst/>
              <a:gdLst>
                <a:gd name="T0" fmla="*/ 17 w 163"/>
                <a:gd name="T1" fmla="*/ 56 h 73"/>
                <a:gd name="T2" fmla="*/ 147 w 163"/>
                <a:gd name="T3" fmla="*/ 56 h 73"/>
                <a:gd name="T4" fmla="*/ 147 w 163"/>
                <a:gd name="T5" fmla="*/ 16 h 73"/>
                <a:gd name="T6" fmla="*/ 17 w 163"/>
                <a:gd name="T7" fmla="*/ 16 h 73"/>
                <a:gd name="T8" fmla="*/ 17 w 163"/>
                <a:gd name="T9" fmla="*/ 56 h 73"/>
                <a:gd name="T10" fmla="*/ 155 w 163"/>
                <a:gd name="T11" fmla="*/ 73 h 73"/>
                <a:gd name="T12" fmla="*/ 9 w 163"/>
                <a:gd name="T13" fmla="*/ 73 h 73"/>
                <a:gd name="T14" fmla="*/ 0 w 163"/>
                <a:gd name="T15" fmla="*/ 65 h 73"/>
                <a:gd name="T16" fmla="*/ 0 w 163"/>
                <a:gd name="T17" fmla="*/ 8 h 73"/>
                <a:gd name="T18" fmla="*/ 9 w 163"/>
                <a:gd name="T19" fmla="*/ 0 h 73"/>
                <a:gd name="T20" fmla="*/ 155 w 163"/>
                <a:gd name="T21" fmla="*/ 0 h 73"/>
                <a:gd name="T22" fmla="*/ 163 w 163"/>
                <a:gd name="T23" fmla="*/ 8 h 73"/>
                <a:gd name="T24" fmla="*/ 163 w 163"/>
                <a:gd name="T25" fmla="*/ 65 h 73"/>
                <a:gd name="T26" fmla="*/ 155 w 163"/>
                <a:gd name="T2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73">
                  <a:moveTo>
                    <a:pt x="17" y="56"/>
                  </a:moveTo>
                  <a:lnTo>
                    <a:pt x="147" y="56"/>
                  </a:lnTo>
                  <a:lnTo>
                    <a:pt x="147" y="16"/>
                  </a:lnTo>
                  <a:lnTo>
                    <a:pt x="17" y="16"/>
                  </a:lnTo>
                  <a:lnTo>
                    <a:pt x="17" y="56"/>
                  </a:lnTo>
                  <a:close/>
                  <a:moveTo>
                    <a:pt x="155" y="73"/>
                  </a:moveTo>
                  <a:lnTo>
                    <a:pt x="9" y="73"/>
                  </a:lnTo>
                  <a:cubicBezTo>
                    <a:pt x="4" y="73"/>
                    <a:pt x="0" y="69"/>
                    <a:pt x="0" y="65"/>
                  </a:cubicBezTo>
                  <a:lnTo>
                    <a:pt x="0" y="8"/>
                  </a:lnTo>
                  <a:cubicBezTo>
                    <a:pt x="0" y="3"/>
                    <a:pt x="4" y="0"/>
                    <a:pt x="9" y="0"/>
                  </a:cubicBezTo>
                  <a:lnTo>
                    <a:pt x="155" y="0"/>
                  </a:lnTo>
                  <a:cubicBezTo>
                    <a:pt x="160" y="0"/>
                    <a:pt x="163" y="3"/>
                    <a:pt x="163" y="8"/>
                  </a:cubicBezTo>
                  <a:lnTo>
                    <a:pt x="163" y="65"/>
                  </a:lnTo>
                  <a:cubicBezTo>
                    <a:pt x="163" y="69"/>
                    <a:pt x="160" y="73"/>
                    <a:pt x="155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2">
              <a:extLst>
                <a:ext uri="{FF2B5EF4-FFF2-40B4-BE49-F238E27FC236}">
                  <a16:creationId xmlns:a16="http://schemas.microsoft.com/office/drawing/2014/main" id="{3C97BEAD-C8C9-4DD4-BD19-735A71A997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75838" y="3055937"/>
              <a:ext cx="230188" cy="230188"/>
            </a:xfrm>
            <a:custGeom>
              <a:avLst/>
              <a:gdLst>
                <a:gd name="T0" fmla="*/ 83 w 167"/>
                <a:gd name="T1" fmla="*/ 16 h 167"/>
                <a:gd name="T2" fmla="*/ 16 w 167"/>
                <a:gd name="T3" fmla="*/ 83 h 167"/>
                <a:gd name="T4" fmla="*/ 83 w 167"/>
                <a:gd name="T5" fmla="*/ 150 h 167"/>
                <a:gd name="T6" fmla="*/ 150 w 167"/>
                <a:gd name="T7" fmla="*/ 83 h 167"/>
                <a:gd name="T8" fmla="*/ 109 w 167"/>
                <a:gd name="T9" fmla="*/ 22 h 167"/>
                <a:gd name="T10" fmla="*/ 83 w 167"/>
                <a:gd name="T11" fmla="*/ 16 h 167"/>
                <a:gd name="T12" fmla="*/ 83 w 167"/>
                <a:gd name="T13" fmla="*/ 167 h 167"/>
                <a:gd name="T14" fmla="*/ 0 w 167"/>
                <a:gd name="T15" fmla="*/ 83 h 167"/>
                <a:gd name="T16" fmla="*/ 83 w 167"/>
                <a:gd name="T17" fmla="*/ 0 h 167"/>
                <a:gd name="T18" fmla="*/ 115 w 167"/>
                <a:gd name="T19" fmla="*/ 6 h 167"/>
                <a:gd name="T20" fmla="*/ 167 w 167"/>
                <a:gd name="T21" fmla="*/ 83 h 167"/>
                <a:gd name="T22" fmla="*/ 83 w 167"/>
                <a:gd name="T2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67">
                  <a:moveTo>
                    <a:pt x="83" y="16"/>
                  </a:moveTo>
                  <a:cubicBezTo>
                    <a:pt x="46" y="16"/>
                    <a:pt x="16" y="46"/>
                    <a:pt x="16" y="83"/>
                  </a:cubicBezTo>
                  <a:cubicBezTo>
                    <a:pt x="16" y="120"/>
                    <a:pt x="46" y="150"/>
                    <a:pt x="83" y="150"/>
                  </a:cubicBezTo>
                  <a:cubicBezTo>
                    <a:pt x="120" y="150"/>
                    <a:pt x="150" y="120"/>
                    <a:pt x="150" y="83"/>
                  </a:cubicBezTo>
                  <a:cubicBezTo>
                    <a:pt x="150" y="56"/>
                    <a:pt x="134" y="32"/>
                    <a:pt x="109" y="22"/>
                  </a:cubicBezTo>
                  <a:cubicBezTo>
                    <a:pt x="101" y="18"/>
                    <a:pt x="92" y="16"/>
                    <a:pt x="83" y="16"/>
                  </a:cubicBezTo>
                  <a:close/>
                  <a:moveTo>
                    <a:pt x="83" y="167"/>
                  </a:moveTo>
                  <a:cubicBezTo>
                    <a:pt x="37" y="167"/>
                    <a:pt x="0" y="129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94" y="0"/>
                    <a:pt x="105" y="2"/>
                    <a:pt x="115" y="6"/>
                  </a:cubicBezTo>
                  <a:cubicBezTo>
                    <a:pt x="147" y="19"/>
                    <a:pt x="167" y="50"/>
                    <a:pt x="167" y="83"/>
                  </a:cubicBezTo>
                  <a:cubicBezTo>
                    <a:pt x="167" y="129"/>
                    <a:pt x="129" y="167"/>
                    <a:pt x="83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3">
              <a:extLst>
                <a:ext uri="{FF2B5EF4-FFF2-40B4-BE49-F238E27FC236}">
                  <a16:creationId xmlns:a16="http://schemas.microsoft.com/office/drawing/2014/main" id="{E6E3BB55-C359-403C-940B-82769A0EB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53676" y="3055937"/>
              <a:ext cx="230188" cy="230188"/>
            </a:xfrm>
            <a:custGeom>
              <a:avLst/>
              <a:gdLst>
                <a:gd name="T0" fmla="*/ 83 w 167"/>
                <a:gd name="T1" fmla="*/ 16 h 167"/>
                <a:gd name="T2" fmla="*/ 16 w 167"/>
                <a:gd name="T3" fmla="*/ 83 h 167"/>
                <a:gd name="T4" fmla="*/ 83 w 167"/>
                <a:gd name="T5" fmla="*/ 150 h 167"/>
                <a:gd name="T6" fmla="*/ 150 w 167"/>
                <a:gd name="T7" fmla="*/ 83 h 167"/>
                <a:gd name="T8" fmla="*/ 109 w 167"/>
                <a:gd name="T9" fmla="*/ 22 h 167"/>
                <a:gd name="T10" fmla="*/ 83 w 167"/>
                <a:gd name="T11" fmla="*/ 16 h 167"/>
                <a:gd name="T12" fmla="*/ 83 w 167"/>
                <a:gd name="T13" fmla="*/ 167 h 167"/>
                <a:gd name="T14" fmla="*/ 0 w 167"/>
                <a:gd name="T15" fmla="*/ 83 h 167"/>
                <a:gd name="T16" fmla="*/ 83 w 167"/>
                <a:gd name="T17" fmla="*/ 0 h 167"/>
                <a:gd name="T18" fmla="*/ 116 w 167"/>
                <a:gd name="T19" fmla="*/ 6 h 167"/>
                <a:gd name="T20" fmla="*/ 167 w 167"/>
                <a:gd name="T21" fmla="*/ 83 h 167"/>
                <a:gd name="T22" fmla="*/ 83 w 167"/>
                <a:gd name="T2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67">
                  <a:moveTo>
                    <a:pt x="83" y="16"/>
                  </a:moveTo>
                  <a:cubicBezTo>
                    <a:pt x="46" y="16"/>
                    <a:pt x="16" y="46"/>
                    <a:pt x="16" y="83"/>
                  </a:cubicBezTo>
                  <a:cubicBezTo>
                    <a:pt x="16" y="120"/>
                    <a:pt x="46" y="150"/>
                    <a:pt x="83" y="150"/>
                  </a:cubicBezTo>
                  <a:cubicBezTo>
                    <a:pt x="120" y="150"/>
                    <a:pt x="150" y="120"/>
                    <a:pt x="150" y="83"/>
                  </a:cubicBezTo>
                  <a:cubicBezTo>
                    <a:pt x="150" y="56"/>
                    <a:pt x="134" y="32"/>
                    <a:pt x="109" y="22"/>
                  </a:cubicBezTo>
                  <a:cubicBezTo>
                    <a:pt x="101" y="18"/>
                    <a:pt x="92" y="16"/>
                    <a:pt x="83" y="16"/>
                  </a:cubicBezTo>
                  <a:close/>
                  <a:moveTo>
                    <a:pt x="83" y="167"/>
                  </a:moveTo>
                  <a:cubicBezTo>
                    <a:pt x="37" y="167"/>
                    <a:pt x="0" y="129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95" y="0"/>
                    <a:pt x="106" y="2"/>
                    <a:pt x="116" y="6"/>
                  </a:cubicBezTo>
                  <a:cubicBezTo>
                    <a:pt x="147" y="19"/>
                    <a:pt x="167" y="50"/>
                    <a:pt x="167" y="83"/>
                  </a:cubicBezTo>
                  <a:cubicBezTo>
                    <a:pt x="167" y="129"/>
                    <a:pt x="129" y="167"/>
                    <a:pt x="83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14">
              <a:extLst>
                <a:ext uri="{FF2B5EF4-FFF2-40B4-BE49-F238E27FC236}">
                  <a16:creationId xmlns:a16="http://schemas.microsoft.com/office/drawing/2014/main" id="{9A25909A-C13C-494D-B85B-0C50F57E6B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6163" y="3116262"/>
              <a:ext cx="107950" cy="107950"/>
            </a:xfrm>
            <a:custGeom>
              <a:avLst/>
              <a:gdLst>
                <a:gd name="T0" fmla="*/ 39 w 78"/>
                <a:gd name="T1" fmla="*/ 17 h 78"/>
                <a:gd name="T2" fmla="*/ 17 w 78"/>
                <a:gd name="T3" fmla="*/ 39 h 78"/>
                <a:gd name="T4" fmla="*/ 39 w 78"/>
                <a:gd name="T5" fmla="*/ 61 h 78"/>
                <a:gd name="T6" fmla="*/ 61 w 78"/>
                <a:gd name="T7" fmla="*/ 39 h 78"/>
                <a:gd name="T8" fmla="*/ 48 w 78"/>
                <a:gd name="T9" fmla="*/ 19 h 78"/>
                <a:gd name="T10" fmla="*/ 39 w 78"/>
                <a:gd name="T11" fmla="*/ 17 h 78"/>
                <a:gd name="T12" fmla="*/ 39 w 78"/>
                <a:gd name="T13" fmla="*/ 78 h 78"/>
                <a:gd name="T14" fmla="*/ 0 w 78"/>
                <a:gd name="T15" fmla="*/ 39 h 78"/>
                <a:gd name="T16" fmla="*/ 39 w 78"/>
                <a:gd name="T17" fmla="*/ 0 h 78"/>
                <a:gd name="T18" fmla="*/ 54 w 78"/>
                <a:gd name="T19" fmla="*/ 3 h 78"/>
                <a:gd name="T20" fmla="*/ 78 w 78"/>
                <a:gd name="T21" fmla="*/ 39 h 78"/>
                <a:gd name="T22" fmla="*/ 39 w 78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8">
                  <a:moveTo>
                    <a:pt x="39" y="17"/>
                  </a:moveTo>
                  <a:cubicBezTo>
                    <a:pt x="27" y="17"/>
                    <a:pt x="17" y="27"/>
                    <a:pt x="17" y="39"/>
                  </a:cubicBezTo>
                  <a:cubicBezTo>
                    <a:pt x="17" y="51"/>
                    <a:pt x="27" y="61"/>
                    <a:pt x="39" y="61"/>
                  </a:cubicBezTo>
                  <a:cubicBezTo>
                    <a:pt x="51" y="61"/>
                    <a:pt x="61" y="51"/>
                    <a:pt x="61" y="39"/>
                  </a:cubicBezTo>
                  <a:cubicBezTo>
                    <a:pt x="61" y="30"/>
                    <a:pt x="56" y="22"/>
                    <a:pt x="48" y="19"/>
                  </a:cubicBezTo>
                  <a:cubicBezTo>
                    <a:pt x="45" y="18"/>
                    <a:pt x="42" y="17"/>
                    <a:pt x="39" y="17"/>
                  </a:cubicBezTo>
                  <a:close/>
                  <a:moveTo>
                    <a:pt x="39" y="78"/>
                  </a:moveTo>
                  <a:cubicBezTo>
                    <a:pt x="18" y="78"/>
                    <a:pt x="0" y="61"/>
                    <a:pt x="0" y="39"/>
                  </a:cubicBezTo>
                  <a:cubicBezTo>
                    <a:pt x="0" y="18"/>
                    <a:pt x="18" y="0"/>
                    <a:pt x="39" y="0"/>
                  </a:cubicBezTo>
                  <a:cubicBezTo>
                    <a:pt x="44" y="0"/>
                    <a:pt x="49" y="1"/>
                    <a:pt x="54" y="3"/>
                  </a:cubicBezTo>
                  <a:cubicBezTo>
                    <a:pt x="69" y="10"/>
                    <a:pt x="78" y="24"/>
                    <a:pt x="78" y="39"/>
                  </a:cubicBezTo>
                  <a:cubicBezTo>
                    <a:pt x="78" y="61"/>
                    <a:pt x="60" y="78"/>
                    <a:pt x="39" y="7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15">
              <a:extLst>
                <a:ext uri="{FF2B5EF4-FFF2-40B4-BE49-F238E27FC236}">
                  <a16:creationId xmlns:a16="http://schemas.microsoft.com/office/drawing/2014/main" id="{0FE0D0D8-0B0C-4DBE-903E-30414980AA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4001" y="3116262"/>
              <a:ext cx="107950" cy="107950"/>
            </a:xfrm>
            <a:custGeom>
              <a:avLst/>
              <a:gdLst>
                <a:gd name="T0" fmla="*/ 39 w 78"/>
                <a:gd name="T1" fmla="*/ 17 h 78"/>
                <a:gd name="T2" fmla="*/ 17 w 78"/>
                <a:gd name="T3" fmla="*/ 39 h 78"/>
                <a:gd name="T4" fmla="*/ 39 w 78"/>
                <a:gd name="T5" fmla="*/ 61 h 78"/>
                <a:gd name="T6" fmla="*/ 61 w 78"/>
                <a:gd name="T7" fmla="*/ 39 h 78"/>
                <a:gd name="T8" fmla="*/ 48 w 78"/>
                <a:gd name="T9" fmla="*/ 19 h 78"/>
                <a:gd name="T10" fmla="*/ 39 w 78"/>
                <a:gd name="T11" fmla="*/ 17 h 78"/>
                <a:gd name="T12" fmla="*/ 39 w 78"/>
                <a:gd name="T13" fmla="*/ 78 h 78"/>
                <a:gd name="T14" fmla="*/ 0 w 78"/>
                <a:gd name="T15" fmla="*/ 39 h 78"/>
                <a:gd name="T16" fmla="*/ 39 w 78"/>
                <a:gd name="T17" fmla="*/ 0 h 78"/>
                <a:gd name="T18" fmla="*/ 54 w 78"/>
                <a:gd name="T19" fmla="*/ 3 h 78"/>
                <a:gd name="T20" fmla="*/ 78 w 78"/>
                <a:gd name="T21" fmla="*/ 39 h 78"/>
                <a:gd name="T22" fmla="*/ 39 w 78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8">
                  <a:moveTo>
                    <a:pt x="39" y="17"/>
                  </a:moveTo>
                  <a:cubicBezTo>
                    <a:pt x="27" y="17"/>
                    <a:pt x="17" y="27"/>
                    <a:pt x="17" y="39"/>
                  </a:cubicBezTo>
                  <a:cubicBezTo>
                    <a:pt x="17" y="51"/>
                    <a:pt x="27" y="61"/>
                    <a:pt x="39" y="61"/>
                  </a:cubicBezTo>
                  <a:cubicBezTo>
                    <a:pt x="51" y="61"/>
                    <a:pt x="61" y="51"/>
                    <a:pt x="61" y="39"/>
                  </a:cubicBezTo>
                  <a:cubicBezTo>
                    <a:pt x="61" y="30"/>
                    <a:pt x="56" y="22"/>
                    <a:pt x="48" y="19"/>
                  </a:cubicBezTo>
                  <a:cubicBezTo>
                    <a:pt x="45" y="18"/>
                    <a:pt x="42" y="17"/>
                    <a:pt x="39" y="17"/>
                  </a:cubicBezTo>
                  <a:close/>
                  <a:moveTo>
                    <a:pt x="39" y="78"/>
                  </a:moveTo>
                  <a:cubicBezTo>
                    <a:pt x="18" y="78"/>
                    <a:pt x="0" y="61"/>
                    <a:pt x="0" y="39"/>
                  </a:cubicBezTo>
                  <a:cubicBezTo>
                    <a:pt x="0" y="18"/>
                    <a:pt x="18" y="0"/>
                    <a:pt x="39" y="0"/>
                  </a:cubicBezTo>
                  <a:cubicBezTo>
                    <a:pt x="45" y="0"/>
                    <a:pt x="50" y="1"/>
                    <a:pt x="54" y="3"/>
                  </a:cubicBezTo>
                  <a:cubicBezTo>
                    <a:pt x="69" y="10"/>
                    <a:pt x="78" y="24"/>
                    <a:pt x="78" y="39"/>
                  </a:cubicBezTo>
                  <a:cubicBezTo>
                    <a:pt x="78" y="61"/>
                    <a:pt x="61" y="78"/>
                    <a:pt x="39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590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21">
            <a:extLst>
              <a:ext uri="{FF2B5EF4-FFF2-40B4-BE49-F238E27FC236}">
                <a16:creationId xmlns:a16="http://schemas.microsoft.com/office/drawing/2014/main" id="{B9DAAAC2-2C7D-40A1-B94A-5AB7F27D76B3}"/>
              </a:ext>
            </a:extLst>
          </p:cNvPr>
          <p:cNvSpPr txBox="1">
            <a:spLocks/>
          </p:cNvSpPr>
          <p:nvPr/>
        </p:nvSpPr>
        <p:spPr>
          <a:xfrm>
            <a:off x="3785761" y="654672"/>
            <a:ext cx="3601140" cy="471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전기차충전소 시공 </a:t>
            </a:r>
            <a:endParaRPr lang="en-US" altLang="ko-KR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6997FAEF-2A02-435D-B8F7-CCF091F95800}"/>
              </a:ext>
            </a:extLst>
          </p:cNvPr>
          <p:cNvSpPr/>
          <p:nvPr/>
        </p:nvSpPr>
        <p:spPr>
          <a:xfrm rot="5400000">
            <a:off x="6111671" y="-91657"/>
            <a:ext cx="484035" cy="1008622"/>
          </a:xfrm>
          <a:custGeom>
            <a:avLst/>
            <a:gdLst>
              <a:gd name="connsiteX0" fmla="*/ 0 w 484035"/>
              <a:gd name="connsiteY0" fmla="*/ 0 h 1008622"/>
              <a:gd name="connsiteX1" fmla="*/ 484035 w 484035"/>
              <a:gd name="connsiteY1" fmla="*/ 0 h 1008622"/>
              <a:gd name="connsiteX2" fmla="*/ 484035 w 484035"/>
              <a:gd name="connsiteY2" fmla="*/ 132816 h 1008622"/>
              <a:gd name="connsiteX3" fmla="*/ 484035 w 484035"/>
              <a:gd name="connsiteY3" fmla="*/ 389965 h 1008622"/>
              <a:gd name="connsiteX4" fmla="*/ 484035 w 484035"/>
              <a:gd name="connsiteY4" fmla="*/ 868627 h 1008622"/>
              <a:gd name="connsiteX5" fmla="*/ 0 w 484035"/>
              <a:gd name="connsiteY5" fmla="*/ 1008622 h 1008622"/>
              <a:gd name="connsiteX6" fmla="*/ 0 w 484035"/>
              <a:gd name="connsiteY6" fmla="*/ 389965 h 1008622"/>
              <a:gd name="connsiteX7" fmla="*/ 0 w 484035"/>
              <a:gd name="connsiteY7" fmla="*/ 132816 h 100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035" h="1008622">
                <a:moveTo>
                  <a:pt x="0" y="0"/>
                </a:moveTo>
                <a:lnTo>
                  <a:pt x="484035" y="0"/>
                </a:lnTo>
                <a:lnTo>
                  <a:pt x="484035" y="132816"/>
                </a:lnTo>
                <a:lnTo>
                  <a:pt x="484035" y="389965"/>
                </a:lnTo>
                <a:lnTo>
                  <a:pt x="484035" y="868627"/>
                </a:lnTo>
                <a:lnTo>
                  <a:pt x="0" y="1008622"/>
                </a:lnTo>
                <a:lnTo>
                  <a:pt x="0" y="389965"/>
                </a:lnTo>
                <a:lnTo>
                  <a:pt x="0" y="1328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개체 틀 13">
            <a:extLst>
              <a:ext uri="{FF2B5EF4-FFF2-40B4-BE49-F238E27FC236}">
                <a16:creationId xmlns:a16="http://schemas.microsoft.com/office/drawing/2014/main" id="{9409CE05-DBD6-4D89-B166-C1F41BFDE9E6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r="4674"/>
          <a:stretch>
            <a:fillRect/>
          </a:stretch>
        </p:blipFill>
        <p:spPr>
          <a:xfrm>
            <a:off x="0" y="5837129"/>
            <a:ext cx="6858000" cy="4068870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48D709-39A0-4684-9089-A717110A24E3}"/>
              </a:ext>
            </a:extLst>
          </p:cNvPr>
          <p:cNvSpPr txBox="1"/>
          <p:nvPr/>
        </p:nvSpPr>
        <p:spPr>
          <a:xfrm>
            <a:off x="265411" y="1126374"/>
            <a:ext cx="3163589" cy="522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경기도 시흥시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진말로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10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진말대우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3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차아파트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경기도 수원시 영통구 센트럴파크로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6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힐스테이트광교아파트</a:t>
            </a:r>
            <a:endParaRPr lang="en-US" altLang="ko-KR" sz="1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서울특별시 양천구 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목동남로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4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길 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6-23,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목동</a:t>
            </a:r>
            <a:r>
              <a:rPr lang="en-US" altLang="ko-KR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2</a:t>
            </a:r>
            <a:r>
              <a:rPr lang="ko-KR" altLang="en-US" sz="12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차우성아파트</a:t>
            </a: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동작구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사당로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23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바길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9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동작삼성래미안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경기도 시흥시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배곧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4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로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106-25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배곧호반베르디움센트로하임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관악구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관악로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164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대우디오슈페리움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단지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경기도 안산시 단원구 원선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1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로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10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초지역메이저타운에코단지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김포시 김포한강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11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438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번길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123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한신더휴테라스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12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블럭아파트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경기도 용인시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기흥구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기흥역로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9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기흥역롯데캐슬레이시티오피스텔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서울특별시 성북구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종암로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25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길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30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종암삼성래미안아파트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경기도 이천시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신둔면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석동로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167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대한장애인체육회 이천훈련원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74048-BC46-42AB-AE55-62218280D3FE}"/>
              </a:ext>
            </a:extLst>
          </p:cNvPr>
          <p:cNvSpPr txBox="1"/>
          <p:nvPr/>
        </p:nvSpPr>
        <p:spPr>
          <a:xfrm>
            <a:off x="3429000" y="2142036"/>
            <a:ext cx="3163589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안양시 동안구 경수대로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733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번길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23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호계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차현대홈타운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경기도 시흥시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배곧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4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로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81-13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배곧골드클래스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경기도 시흥시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서울대학로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264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번길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74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배곧헤리움어반크로스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1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차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시흥시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서울대학로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264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번길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50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배곧헤리움어반크로스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차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경기도 안산시 단원구 원초로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90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초지역메이저타운푸르지오파크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경기도 광주시 회안대로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637-36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탄벌동경남아너스빌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단지아파트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76479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120753F-75AD-42D4-89D0-AE5F79DBB910}"/>
              </a:ext>
            </a:extLst>
          </p:cNvPr>
          <p:cNvSpPr/>
          <p:nvPr/>
        </p:nvSpPr>
        <p:spPr>
          <a:xfrm>
            <a:off x="0" y="7915676"/>
            <a:ext cx="6858000" cy="19903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506891" y="8402419"/>
            <a:ext cx="3308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accent5"/>
                </a:solidFill>
                <a:latin typeface="+mj-ea"/>
                <a:ea typeface="+mj-ea"/>
              </a:rPr>
              <a:t>T. 02.6397.5020   F. 02.6439.5020</a:t>
            </a:r>
          </a:p>
          <a:p>
            <a:endParaRPr lang="en-US" sz="1200" b="1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08592</a:t>
            </a:r>
            <a:r>
              <a:rPr lang="ko-KR" altLang="en-US" sz="1200" b="1" i="0" dirty="0">
                <a:solidFill>
                  <a:srgbClr val="202020"/>
                </a:solidFill>
                <a:effectLst/>
                <a:latin typeface="-apple-system"/>
              </a:rPr>
              <a:t>서울특별시 금천구 가산디지털</a:t>
            </a:r>
            <a:r>
              <a:rPr lang="en-US" altLang="ko-KR" sz="1200" b="1" i="0" dirty="0">
                <a:solidFill>
                  <a:srgbClr val="202020"/>
                </a:solidFill>
                <a:effectLst/>
                <a:latin typeface="-apple-system"/>
              </a:rPr>
              <a:t>1</a:t>
            </a:r>
            <a:r>
              <a:rPr lang="ko-KR" altLang="en-US" sz="1200" b="1" i="0" dirty="0">
                <a:solidFill>
                  <a:srgbClr val="202020"/>
                </a:solidFill>
                <a:effectLst/>
                <a:latin typeface="-apple-system"/>
              </a:rPr>
              <a:t>로 </a:t>
            </a:r>
            <a:r>
              <a:rPr lang="en-US" altLang="ko-KR" sz="1200" b="1" i="0" dirty="0">
                <a:solidFill>
                  <a:srgbClr val="202020"/>
                </a:solidFill>
                <a:effectLst/>
                <a:latin typeface="-apple-system"/>
              </a:rPr>
              <a:t>75-15</a:t>
            </a:r>
            <a:endParaRPr lang="en-US" altLang="ko-KR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</a:rPr>
              <a:t>가산동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1200" dirty="0" err="1">
                <a:solidFill>
                  <a:schemeClr val="bg1"/>
                </a:solidFill>
                <a:latin typeface="+mj-ea"/>
                <a:ea typeface="+mj-ea"/>
              </a:rPr>
              <a:t>하우스디와이즈타워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,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605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</a:rPr>
              <a:t>호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</a:rPr>
              <a:t>)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D3CE692-EC73-4CDA-9FA4-FBC986EEA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823827"/>
            <a:ext cx="32004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48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3E43A48-09EE-4EB3-B590-B7357CAF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410D43F2-F869-40C2-8206-727B8672B53D}" type="slidenum">
              <a:rPr lang="en-US" smtClean="0"/>
              <a:pPr/>
              <a:t>2</a:t>
            </a:fld>
            <a:r>
              <a:rPr lang="en-US"/>
              <a:t> -</a:t>
            </a:r>
            <a:endParaRPr lang="en-US" dirty="0"/>
          </a:p>
        </p:txBody>
      </p:sp>
      <p:pic>
        <p:nvPicPr>
          <p:cNvPr id="5" name="그림 개체 틀 4">
            <a:extLst>
              <a:ext uri="{FF2B5EF4-FFF2-40B4-BE49-F238E27FC236}">
                <a16:creationId xmlns:a16="http://schemas.microsoft.com/office/drawing/2014/main" id="{32B041FB-D27A-4C01-AEE2-0059C9A0B5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743" r="49370" b="19406"/>
          <a:stretch/>
        </p:blipFill>
        <p:spPr>
          <a:xfrm>
            <a:off x="0" y="0"/>
            <a:ext cx="6858000" cy="4860758"/>
          </a:xfr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2D286E1-E8B4-4BA2-8BC6-8017FB092130}"/>
              </a:ext>
            </a:extLst>
          </p:cNvPr>
          <p:cNvGrpSpPr/>
          <p:nvPr/>
        </p:nvGrpSpPr>
        <p:grpSpPr>
          <a:xfrm>
            <a:off x="1052186" y="5306288"/>
            <a:ext cx="1748988" cy="3923399"/>
            <a:chOff x="1052186" y="5306288"/>
            <a:chExt cx="1748988" cy="3923399"/>
          </a:xfrm>
        </p:grpSpPr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62913F37-9C9E-41D9-8F86-15C382C2A5B8}"/>
                </a:ext>
              </a:extLst>
            </p:cNvPr>
            <p:cNvCxnSpPr>
              <a:cxnSpLocks/>
            </p:cNvCxnSpPr>
            <p:nvPr/>
          </p:nvCxnSpPr>
          <p:spPr>
            <a:xfrm>
              <a:off x="1052186" y="5896149"/>
              <a:ext cx="0" cy="288911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8D9671-88BB-4D07-A68A-A05199082FE9}"/>
                </a:ext>
              </a:extLst>
            </p:cNvPr>
            <p:cNvSpPr txBox="1"/>
            <p:nvPr/>
          </p:nvSpPr>
          <p:spPr>
            <a:xfrm>
              <a:off x="1185316" y="6612367"/>
              <a:ext cx="1615858" cy="2617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ko-KR" sz="1400" dirty="0">
                  <a:latin typeface="+mn-ea"/>
                </a:rPr>
                <a:t>- </a:t>
              </a:r>
              <a:r>
                <a:rPr lang="ko-KR" altLang="en-US" sz="1400" dirty="0">
                  <a:latin typeface="+mn-ea"/>
                </a:rPr>
                <a:t>인사말</a:t>
              </a:r>
              <a:endParaRPr lang="en-US" altLang="ko-KR" sz="1400" dirty="0">
                <a:latin typeface="+mn-ea"/>
              </a:endParaRPr>
            </a:p>
            <a:p>
              <a:pPr>
                <a:lnSpc>
                  <a:spcPct val="200000"/>
                </a:lnSpc>
              </a:pPr>
              <a:r>
                <a:rPr lang="en-US" altLang="ko-KR" sz="1400" dirty="0">
                  <a:latin typeface="+mn-ea"/>
                </a:rPr>
                <a:t>- </a:t>
              </a:r>
              <a:r>
                <a:rPr lang="ko-KR" altLang="en-US" sz="1400" dirty="0">
                  <a:latin typeface="+mn-ea"/>
                </a:rPr>
                <a:t>연혁</a:t>
              </a:r>
              <a:endParaRPr lang="en-US" altLang="ko-KR" sz="1400" dirty="0">
                <a:latin typeface="+mn-ea"/>
              </a:endParaRPr>
            </a:p>
            <a:p>
              <a:pPr>
                <a:lnSpc>
                  <a:spcPct val="200000"/>
                </a:lnSpc>
              </a:pPr>
              <a:r>
                <a:rPr lang="en-US" altLang="ko-KR" sz="1400" dirty="0">
                  <a:latin typeface="+mn-ea"/>
                </a:rPr>
                <a:t>- </a:t>
              </a:r>
              <a:r>
                <a:rPr lang="ko-KR" altLang="en-US" sz="1400" dirty="0">
                  <a:latin typeface="+mn-ea"/>
                </a:rPr>
                <a:t>조직도</a:t>
              </a:r>
              <a:endParaRPr lang="en-US" altLang="ko-KR" sz="1400" dirty="0">
                <a:latin typeface="+mn-ea"/>
              </a:endParaRPr>
            </a:p>
            <a:p>
              <a:pPr>
                <a:lnSpc>
                  <a:spcPct val="200000"/>
                </a:lnSpc>
              </a:pPr>
              <a:r>
                <a:rPr lang="en-US" altLang="ko-KR" sz="1400" dirty="0">
                  <a:latin typeface="+mn-ea"/>
                </a:rPr>
                <a:t>- </a:t>
              </a:r>
              <a:r>
                <a:rPr lang="ko-KR" altLang="en-US" sz="1400" dirty="0">
                  <a:latin typeface="+mn-ea"/>
                </a:rPr>
                <a:t>비전</a:t>
              </a:r>
              <a:endParaRPr lang="en-US" altLang="ko-KR" sz="1400" dirty="0">
                <a:latin typeface="+mn-ea"/>
              </a:endParaRPr>
            </a:p>
            <a:p>
              <a:pPr>
                <a:lnSpc>
                  <a:spcPct val="200000"/>
                </a:lnSpc>
              </a:pPr>
              <a:r>
                <a:rPr lang="en-US" altLang="ko-KR" sz="1400" dirty="0">
                  <a:latin typeface="+mn-ea"/>
                </a:rPr>
                <a:t>- </a:t>
              </a:r>
              <a:r>
                <a:rPr lang="ko-KR" altLang="en-US" sz="1400" dirty="0">
                  <a:latin typeface="+mn-ea"/>
                </a:rPr>
                <a:t>오시는 길</a:t>
              </a:r>
              <a:endParaRPr lang="en-US" altLang="ko-KR" sz="1400" dirty="0">
                <a:latin typeface="+mn-ea"/>
              </a:endParaRPr>
            </a:p>
            <a:p>
              <a:pPr>
                <a:lnSpc>
                  <a:spcPct val="200000"/>
                </a:lnSpc>
              </a:pPr>
              <a:endParaRPr lang="ko-KR" altLang="en-US" sz="1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ABA480-FFAB-4CDC-A585-6FF3010CAE81}"/>
                </a:ext>
              </a:extLst>
            </p:cNvPr>
            <p:cNvSpPr txBox="1"/>
            <p:nvPr/>
          </p:nvSpPr>
          <p:spPr>
            <a:xfrm>
              <a:off x="1185316" y="611021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>
                  <a:solidFill>
                    <a:schemeClr val="accent1"/>
                  </a:solidFill>
                  <a:latin typeface="+mj-ea"/>
                  <a:ea typeface="+mj-ea"/>
                </a:rPr>
                <a:t>회사소개</a:t>
              </a:r>
              <a:endParaRPr lang="ko-KR" altLang="en-US" sz="200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941A14-D562-4BDF-8467-782D85FAA889}"/>
                </a:ext>
              </a:extLst>
            </p:cNvPr>
            <p:cNvSpPr txBox="1"/>
            <p:nvPr/>
          </p:nvSpPr>
          <p:spPr>
            <a:xfrm>
              <a:off x="1185316" y="5306288"/>
              <a:ext cx="83869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>
                  <a:solidFill>
                    <a:schemeClr val="accent1"/>
                  </a:solidFill>
                  <a:latin typeface="+mj-ea"/>
                  <a:ea typeface="+mj-ea"/>
                </a:rPr>
                <a:t>01</a:t>
              </a:r>
              <a:endParaRPr lang="ko-KR" altLang="en-US" sz="4400" b="1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D8EB4CC4-3D3C-4EA9-A4A4-F72F660BA23C}"/>
                </a:ext>
              </a:extLst>
            </p:cNvPr>
            <p:cNvCxnSpPr>
              <a:cxnSpLocks/>
            </p:cNvCxnSpPr>
            <p:nvPr/>
          </p:nvCxnSpPr>
          <p:spPr>
            <a:xfrm>
              <a:off x="1052186" y="5482790"/>
              <a:ext cx="0" cy="92159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A832CC97-43EC-4ABA-A263-3207DD32B0B9}"/>
              </a:ext>
            </a:extLst>
          </p:cNvPr>
          <p:cNvGrpSpPr/>
          <p:nvPr/>
        </p:nvGrpSpPr>
        <p:grpSpPr>
          <a:xfrm>
            <a:off x="4183693" y="5306288"/>
            <a:ext cx="1748988" cy="3478976"/>
            <a:chOff x="4183693" y="5306288"/>
            <a:chExt cx="1748988" cy="3478976"/>
          </a:xfrm>
        </p:grpSpPr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6F840664-132C-44D1-AC02-E24F4746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183693" y="5896149"/>
              <a:ext cx="0" cy="288911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73EB6BE-5DF1-4E9F-82ED-329F58DB912E}"/>
                </a:ext>
              </a:extLst>
            </p:cNvPr>
            <p:cNvSpPr txBox="1"/>
            <p:nvPr/>
          </p:nvSpPr>
          <p:spPr>
            <a:xfrm>
              <a:off x="4316823" y="6612367"/>
              <a:ext cx="1615858" cy="89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ko-KR" sz="1400" dirty="0">
                  <a:latin typeface="+mn-ea"/>
                </a:rPr>
                <a:t>- </a:t>
              </a:r>
              <a:r>
                <a:rPr lang="ko-KR" altLang="en-US" sz="1400" dirty="0">
                  <a:latin typeface="+mn-ea"/>
                </a:rPr>
                <a:t>주요사업안내</a:t>
              </a:r>
              <a:endParaRPr lang="en-US" altLang="ko-KR" sz="1400" dirty="0">
                <a:latin typeface="+mn-ea"/>
              </a:endParaRPr>
            </a:p>
            <a:p>
              <a:pPr>
                <a:lnSpc>
                  <a:spcPct val="200000"/>
                </a:lnSpc>
              </a:pPr>
              <a:endParaRPr lang="ko-KR" altLang="en-US" sz="14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6AD975B-1330-48CE-817D-AD8C892ACC19}"/>
                </a:ext>
              </a:extLst>
            </p:cNvPr>
            <p:cNvSpPr txBox="1"/>
            <p:nvPr/>
          </p:nvSpPr>
          <p:spPr>
            <a:xfrm>
              <a:off x="4316823" y="611021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>
                  <a:solidFill>
                    <a:schemeClr val="accent1"/>
                  </a:solidFill>
                  <a:latin typeface="+mj-ea"/>
                  <a:ea typeface="+mj-ea"/>
                </a:rPr>
                <a:t>사업분야</a:t>
              </a:r>
              <a:endParaRPr lang="ko-KR" altLang="en-US" sz="200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03B7DE-F66C-4FDE-B253-3283E9D8FC49}"/>
                </a:ext>
              </a:extLst>
            </p:cNvPr>
            <p:cNvSpPr txBox="1"/>
            <p:nvPr/>
          </p:nvSpPr>
          <p:spPr>
            <a:xfrm>
              <a:off x="4316823" y="5306288"/>
              <a:ext cx="83869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>
                  <a:solidFill>
                    <a:schemeClr val="accent1"/>
                  </a:solidFill>
                  <a:latin typeface="+mj-ea"/>
                  <a:ea typeface="+mj-ea"/>
                </a:rPr>
                <a:t>02</a:t>
              </a:r>
              <a:endParaRPr lang="ko-KR" altLang="en-US" sz="4400" b="1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529B4A73-A858-4331-BC34-6599A0B8B201}"/>
                </a:ext>
              </a:extLst>
            </p:cNvPr>
            <p:cNvCxnSpPr>
              <a:cxnSpLocks/>
            </p:cNvCxnSpPr>
            <p:nvPr/>
          </p:nvCxnSpPr>
          <p:spPr>
            <a:xfrm>
              <a:off x="4183693" y="5482790"/>
              <a:ext cx="0" cy="92159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2719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4FFE44-118D-4A66-AE5A-1110EBE4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410D43F2-F869-40C2-8206-727B8672B53D}" type="slidenum">
              <a:rPr lang="en-US" smtClean="0"/>
              <a:pPr/>
              <a:t>3</a:t>
            </a:fld>
            <a:r>
              <a:rPr lang="en-US"/>
              <a:t> -</a:t>
            </a:r>
            <a:endParaRPr lang="en-US" dirty="0"/>
          </a:p>
        </p:txBody>
      </p:sp>
      <p:pic>
        <p:nvPicPr>
          <p:cNvPr id="5" name="그림 개체 틀 4">
            <a:extLst>
              <a:ext uri="{FF2B5EF4-FFF2-40B4-BE49-F238E27FC236}">
                <a16:creationId xmlns:a16="http://schemas.microsoft.com/office/drawing/2014/main" id="{05AC6369-8608-46A3-9A96-2C683A979D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1" t="33161" r="9135" b="20451"/>
          <a:stretch/>
        </p:blipFill>
        <p:spPr>
          <a:xfrm>
            <a:off x="0" y="0"/>
            <a:ext cx="6858000" cy="4860758"/>
          </a:xfr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4F2692E-6FA5-4FF8-BD49-C73A941A3801}"/>
              </a:ext>
            </a:extLst>
          </p:cNvPr>
          <p:cNvGrpSpPr/>
          <p:nvPr/>
        </p:nvGrpSpPr>
        <p:grpSpPr>
          <a:xfrm>
            <a:off x="2425062" y="694743"/>
            <a:ext cx="4432937" cy="1540220"/>
            <a:chOff x="2425063" y="694743"/>
            <a:chExt cx="4432936" cy="1540220"/>
          </a:xfrm>
        </p:grpSpPr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F9E2623E-D22B-4CF9-93E4-91B00253D965}"/>
                </a:ext>
              </a:extLst>
            </p:cNvPr>
            <p:cNvSpPr/>
            <p:nvPr/>
          </p:nvSpPr>
          <p:spPr>
            <a:xfrm>
              <a:off x="2425063" y="694743"/>
              <a:ext cx="4432936" cy="1540220"/>
            </a:xfrm>
            <a:custGeom>
              <a:avLst/>
              <a:gdLst>
                <a:gd name="connsiteX0" fmla="*/ 493500 w 4432936"/>
                <a:gd name="connsiteY0" fmla="*/ 0 h 1540220"/>
                <a:gd name="connsiteX1" fmla="*/ 4432936 w 4432936"/>
                <a:gd name="connsiteY1" fmla="*/ 0 h 1540220"/>
                <a:gd name="connsiteX2" fmla="*/ 4432936 w 4432936"/>
                <a:gd name="connsiteY2" fmla="*/ 1540220 h 1540220"/>
                <a:gd name="connsiteX3" fmla="*/ 0 w 4432936"/>
                <a:gd name="connsiteY3" fmla="*/ 1540220 h 154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2936" h="1540220">
                  <a:moveTo>
                    <a:pt x="493500" y="0"/>
                  </a:moveTo>
                  <a:lnTo>
                    <a:pt x="4432936" y="0"/>
                  </a:lnTo>
                  <a:lnTo>
                    <a:pt x="4432936" y="1540220"/>
                  </a:lnTo>
                  <a:lnTo>
                    <a:pt x="0" y="1540220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B6F5CA-D80C-4448-9C2A-C46265656185}"/>
                </a:ext>
              </a:extLst>
            </p:cNvPr>
            <p:cNvSpPr txBox="1"/>
            <p:nvPr/>
          </p:nvSpPr>
          <p:spPr>
            <a:xfrm>
              <a:off x="3219190" y="895344"/>
              <a:ext cx="35170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400" b="1">
                  <a:solidFill>
                    <a:schemeClr val="bg1"/>
                  </a:solidFill>
                  <a:latin typeface="+mj-ea"/>
                  <a:ea typeface="+mj-ea"/>
                </a:rPr>
                <a:t>CONTENTS</a:t>
              </a:r>
              <a:endParaRPr lang="ko-KR" altLang="en-US" sz="4400" b="1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C3E8EA-53C2-41CF-9810-FC7115E2E8E4}"/>
                </a:ext>
              </a:extLst>
            </p:cNvPr>
            <p:cNvSpPr txBox="1"/>
            <p:nvPr/>
          </p:nvSpPr>
          <p:spPr>
            <a:xfrm>
              <a:off x="3301501" y="1625947"/>
              <a:ext cx="2999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12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+mj-ea"/>
                  <a:ea typeface="+mj-ea"/>
                </a:rPr>
                <a:t>APPLICATION FOR NOMINATION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D4368015-A9F8-47B5-A80A-5EA999D1B85E}"/>
              </a:ext>
            </a:extLst>
          </p:cNvPr>
          <p:cNvGrpSpPr/>
          <p:nvPr/>
        </p:nvGrpSpPr>
        <p:grpSpPr>
          <a:xfrm>
            <a:off x="1052186" y="5306288"/>
            <a:ext cx="2029206" cy="3478976"/>
            <a:chOff x="1052186" y="5306288"/>
            <a:chExt cx="2029206" cy="3478976"/>
          </a:xfrm>
        </p:grpSpPr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D5B02A8D-C375-45FB-A619-7F8A91E7135C}"/>
                </a:ext>
              </a:extLst>
            </p:cNvPr>
            <p:cNvCxnSpPr>
              <a:cxnSpLocks/>
            </p:cNvCxnSpPr>
            <p:nvPr/>
          </p:nvCxnSpPr>
          <p:spPr>
            <a:xfrm>
              <a:off x="1052186" y="5896149"/>
              <a:ext cx="0" cy="288911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A4103EC-9CE0-4B86-8DAF-A66E3C8D8E3F}"/>
                </a:ext>
              </a:extLst>
            </p:cNvPr>
            <p:cNvSpPr txBox="1"/>
            <p:nvPr/>
          </p:nvSpPr>
          <p:spPr>
            <a:xfrm>
              <a:off x="1185315" y="6612367"/>
              <a:ext cx="1896077" cy="885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ko-KR" sz="1400" dirty="0">
                  <a:latin typeface="+mn-ea"/>
                </a:rPr>
                <a:t>- </a:t>
              </a:r>
              <a:r>
                <a:rPr lang="ko-KR" altLang="en-US" sz="1400" dirty="0">
                  <a:latin typeface="+mn-ea"/>
                </a:rPr>
                <a:t>등록증 보유현황</a:t>
              </a:r>
              <a:endParaRPr lang="en-US" altLang="ko-KR" sz="1400" dirty="0">
                <a:latin typeface="+mn-ea"/>
              </a:endParaRPr>
            </a:p>
            <a:p>
              <a:pPr>
                <a:lnSpc>
                  <a:spcPct val="200000"/>
                </a:lnSpc>
              </a:pPr>
              <a:endParaRPr lang="en-US" altLang="ko-KR" sz="1400" dirty="0">
                <a:latin typeface="+mn-ea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B8BB43-2408-4AF4-BE7C-33AB8F67FC90}"/>
                </a:ext>
              </a:extLst>
            </p:cNvPr>
            <p:cNvSpPr txBox="1"/>
            <p:nvPr/>
          </p:nvSpPr>
          <p:spPr>
            <a:xfrm>
              <a:off x="1185316" y="611021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>
                  <a:solidFill>
                    <a:schemeClr val="accent1"/>
                  </a:solidFill>
                  <a:latin typeface="+mj-ea"/>
                  <a:ea typeface="+mj-ea"/>
                </a:rPr>
                <a:t>보유현황</a:t>
              </a:r>
              <a:endParaRPr lang="ko-KR" altLang="en-US" sz="200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BB88923-2700-46EB-A6FB-97B1A3D976E3}"/>
                </a:ext>
              </a:extLst>
            </p:cNvPr>
            <p:cNvSpPr txBox="1"/>
            <p:nvPr/>
          </p:nvSpPr>
          <p:spPr>
            <a:xfrm>
              <a:off x="1185316" y="5306288"/>
              <a:ext cx="83869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>
                  <a:solidFill>
                    <a:schemeClr val="accent1"/>
                  </a:solidFill>
                  <a:latin typeface="+mj-ea"/>
                  <a:ea typeface="+mj-ea"/>
                </a:rPr>
                <a:t>03</a:t>
              </a:r>
              <a:endParaRPr lang="ko-KR" altLang="en-US" sz="4400" b="1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CCCE9598-CADF-49DE-9EE3-A8C30FDF5C83}"/>
                </a:ext>
              </a:extLst>
            </p:cNvPr>
            <p:cNvCxnSpPr>
              <a:cxnSpLocks/>
            </p:cNvCxnSpPr>
            <p:nvPr/>
          </p:nvCxnSpPr>
          <p:spPr>
            <a:xfrm>
              <a:off x="1052186" y="5482790"/>
              <a:ext cx="0" cy="92159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4B0C14C-9A85-4528-9D52-D431BDA67412}"/>
              </a:ext>
            </a:extLst>
          </p:cNvPr>
          <p:cNvGrpSpPr/>
          <p:nvPr/>
        </p:nvGrpSpPr>
        <p:grpSpPr>
          <a:xfrm>
            <a:off x="4183693" y="5306288"/>
            <a:ext cx="2029206" cy="3478976"/>
            <a:chOff x="4183693" y="5306288"/>
            <a:chExt cx="2029206" cy="3478976"/>
          </a:xfrm>
        </p:grpSpPr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4B50F7FF-FA49-437F-8CFD-8EC694E04394}"/>
                </a:ext>
              </a:extLst>
            </p:cNvPr>
            <p:cNvCxnSpPr>
              <a:cxnSpLocks/>
            </p:cNvCxnSpPr>
            <p:nvPr/>
          </p:nvCxnSpPr>
          <p:spPr>
            <a:xfrm>
              <a:off x="4183693" y="5896149"/>
              <a:ext cx="0" cy="288911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977D2CB-D900-4A17-8C6E-21B3EED4BEFB}"/>
                </a:ext>
              </a:extLst>
            </p:cNvPr>
            <p:cNvSpPr txBox="1"/>
            <p:nvPr/>
          </p:nvSpPr>
          <p:spPr>
            <a:xfrm>
              <a:off x="4316822" y="6612367"/>
              <a:ext cx="1896077" cy="1755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ko-KR" sz="1400" dirty="0">
                  <a:latin typeface="+mn-ea"/>
                </a:rPr>
                <a:t>- </a:t>
              </a:r>
              <a:r>
                <a:rPr lang="ko-KR" altLang="en-US" sz="1400" dirty="0">
                  <a:latin typeface="+mn-ea"/>
                </a:rPr>
                <a:t>신축공사</a:t>
              </a:r>
              <a:endParaRPr lang="en-US" altLang="ko-KR" sz="1400" dirty="0">
                <a:latin typeface="+mn-ea"/>
              </a:endParaRPr>
            </a:p>
            <a:p>
              <a:pPr>
                <a:lnSpc>
                  <a:spcPct val="200000"/>
                </a:lnSpc>
              </a:pPr>
              <a:r>
                <a:rPr lang="en-US" altLang="ko-KR" sz="1400" dirty="0">
                  <a:latin typeface="+mn-ea"/>
                </a:rPr>
                <a:t>- </a:t>
              </a:r>
              <a:r>
                <a:rPr lang="ko-KR" altLang="en-US" sz="1400" dirty="0">
                  <a:latin typeface="+mn-ea"/>
                </a:rPr>
                <a:t>인테리어</a:t>
              </a:r>
              <a:endParaRPr lang="en-US" altLang="ko-KR" sz="1400" dirty="0">
                <a:latin typeface="+mn-ea"/>
              </a:endParaRPr>
            </a:p>
            <a:p>
              <a:pPr>
                <a:lnSpc>
                  <a:spcPct val="200000"/>
                </a:lnSpc>
              </a:pPr>
              <a:r>
                <a:rPr lang="en-US" altLang="ko-KR" sz="1400" dirty="0">
                  <a:latin typeface="+mn-ea"/>
                </a:rPr>
                <a:t>- </a:t>
              </a:r>
              <a:r>
                <a:rPr lang="ko-KR" altLang="en-US" sz="1400" dirty="0" err="1">
                  <a:latin typeface="+mn-ea"/>
                </a:rPr>
                <a:t>관공서</a:t>
              </a:r>
              <a:r>
                <a:rPr lang="ko-KR" altLang="en-US" sz="14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·</a:t>
              </a:r>
              <a:r>
                <a:rPr lang="ko-KR" altLang="en-US" sz="1400" dirty="0" err="1">
                  <a:latin typeface="+mn-ea"/>
                </a:rPr>
                <a:t>교육시설</a:t>
              </a:r>
              <a:endParaRPr lang="en-US" altLang="ko-KR" sz="1400" dirty="0">
                <a:latin typeface="+mn-ea"/>
              </a:endParaRPr>
            </a:p>
            <a:p>
              <a:pPr>
                <a:lnSpc>
                  <a:spcPct val="200000"/>
                </a:lnSpc>
              </a:pPr>
              <a:r>
                <a:rPr lang="en-US" altLang="ko-KR" sz="1400" dirty="0">
                  <a:latin typeface="+mn-ea"/>
                </a:rPr>
                <a:t>- </a:t>
              </a:r>
              <a:r>
                <a:rPr lang="ko-KR" altLang="en-US" sz="1400" dirty="0">
                  <a:latin typeface="+mn-ea"/>
                </a:rPr>
                <a:t>전기차충전소 </a:t>
              </a:r>
              <a:endParaRPr lang="ko-KR" altLang="en-US" sz="14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75D52B9-F3A9-4919-991F-64DC838ABE85}"/>
                </a:ext>
              </a:extLst>
            </p:cNvPr>
            <p:cNvSpPr txBox="1"/>
            <p:nvPr/>
          </p:nvSpPr>
          <p:spPr>
            <a:xfrm>
              <a:off x="4316823" y="611021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>
                  <a:solidFill>
                    <a:schemeClr val="accent1"/>
                  </a:solidFill>
                  <a:latin typeface="+mj-ea"/>
                  <a:ea typeface="+mj-ea"/>
                </a:rPr>
                <a:t>주요실적</a:t>
              </a:r>
              <a:endParaRPr lang="ko-KR" altLang="en-US" sz="200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5D62ADE-EAA6-4E14-9D72-D7AF40D15216}"/>
                </a:ext>
              </a:extLst>
            </p:cNvPr>
            <p:cNvSpPr txBox="1"/>
            <p:nvPr/>
          </p:nvSpPr>
          <p:spPr>
            <a:xfrm>
              <a:off x="4316823" y="5306288"/>
              <a:ext cx="83869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>
                  <a:solidFill>
                    <a:schemeClr val="accent1"/>
                  </a:solidFill>
                  <a:latin typeface="+mj-ea"/>
                  <a:ea typeface="+mj-ea"/>
                </a:rPr>
                <a:t>04</a:t>
              </a:r>
              <a:endParaRPr lang="ko-KR" altLang="en-US" sz="4400" b="1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646C1BE1-D8E8-41EC-B41D-42D17E3A813F}"/>
                </a:ext>
              </a:extLst>
            </p:cNvPr>
            <p:cNvCxnSpPr>
              <a:cxnSpLocks/>
            </p:cNvCxnSpPr>
            <p:nvPr/>
          </p:nvCxnSpPr>
          <p:spPr>
            <a:xfrm>
              <a:off x="4183693" y="5482790"/>
              <a:ext cx="0" cy="92159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3975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개체 틀 4">
            <a:extLst>
              <a:ext uri="{FF2B5EF4-FFF2-40B4-BE49-F238E27FC236}">
                <a16:creationId xmlns:a16="http://schemas.microsoft.com/office/drawing/2014/main" id="{6A3F046B-9A49-412B-81C9-74D9E1B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3" b="2773"/>
          <a:stretch>
            <a:fillRect/>
          </a:stretch>
        </p:blipFill>
        <p:spPr>
          <a:xfrm>
            <a:off x="390664" y="368643"/>
            <a:ext cx="6076672" cy="9253278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F507071-07D7-40BA-89EF-F68DF8E360C0}"/>
              </a:ext>
            </a:extLst>
          </p:cNvPr>
          <p:cNvGrpSpPr/>
          <p:nvPr/>
        </p:nvGrpSpPr>
        <p:grpSpPr>
          <a:xfrm>
            <a:off x="914400" y="4638969"/>
            <a:ext cx="3953211" cy="5267031"/>
            <a:chOff x="914400" y="4638969"/>
            <a:chExt cx="3953211" cy="5267031"/>
          </a:xfrm>
        </p:grpSpPr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1895A98B-102E-44E2-B4F7-7C8ADB31F92D}"/>
                </a:ext>
              </a:extLst>
            </p:cNvPr>
            <p:cNvSpPr/>
            <p:nvPr/>
          </p:nvSpPr>
          <p:spPr>
            <a:xfrm>
              <a:off x="1204933" y="4638969"/>
              <a:ext cx="3662678" cy="5267031"/>
            </a:xfrm>
            <a:custGeom>
              <a:avLst/>
              <a:gdLst>
                <a:gd name="connsiteX0" fmla="*/ 0 w 3662678"/>
                <a:gd name="connsiteY0" fmla="*/ 0 h 5267031"/>
                <a:gd name="connsiteX1" fmla="*/ 3662678 w 3662678"/>
                <a:gd name="connsiteY1" fmla="*/ 1059337 h 5267031"/>
                <a:gd name="connsiteX2" fmla="*/ 3662678 w 3662678"/>
                <a:gd name="connsiteY2" fmla="*/ 5267031 h 5267031"/>
                <a:gd name="connsiteX3" fmla="*/ 0 w 3662678"/>
                <a:gd name="connsiteY3" fmla="*/ 5267031 h 52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678" h="5267031">
                  <a:moveTo>
                    <a:pt x="0" y="0"/>
                  </a:moveTo>
                  <a:lnTo>
                    <a:pt x="3662678" y="1059337"/>
                  </a:lnTo>
                  <a:lnTo>
                    <a:pt x="3662678" y="5267031"/>
                  </a:lnTo>
                  <a:lnTo>
                    <a:pt x="0" y="5267031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3DC03367-F7AA-4DC8-8ABE-5EF60B7C2250}"/>
                </a:ext>
              </a:extLst>
            </p:cNvPr>
            <p:cNvSpPr/>
            <p:nvPr/>
          </p:nvSpPr>
          <p:spPr>
            <a:xfrm>
              <a:off x="914400" y="4638969"/>
              <a:ext cx="3662678" cy="5267031"/>
            </a:xfrm>
            <a:custGeom>
              <a:avLst/>
              <a:gdLst>
                <a:gd name="connsiteX0" fmla="*/ 0 w 3662678"/>
                <a:gd name="connsiteY0" fmla="*/ 0 h 5267031"/>
                <a:gd name="connsiteX1" fmla="*/ 3662678 w 3662678"/>
                <a:gd name="connsiteY1" fmla="*/ 1059337 h 5267031"/>
                <a:gd name="connsiteX2" fmla="*/ 3662678 w 3662678"/>
                <a:gd name="connsiteY2" fmla="*/ 5267031 h 5267031"/>
                <a:gd name="connsiteX3" fmla="*/ 0 w 3662678"/>
                <a:gd name="connsiteY3" fmla="*/ 5267031 h 5267031"/>
                <a:gd name="connsiteX4" fmla="*/ 0 w 3662678"/>
                <a:gd name="connsiteY4" fmla="*/ 0 h 52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2678" h="5267031">
                  <a:moveTo>
                    <a:pt x="0" y="0"/>
                  </a:moveTo>
                  <a:lnTo>
                    <a:pt x="3662678" y="1059337"/>
                  </a:lnTo>
                  <a:lnTo>
                    <a:pt x="3662678" y="5267031"/>
                  </a:lnTo>
                  <a:lnTo>
                    <a:pt x="0" y="52670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55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4FCD68-DCB1-48F8-8CB8-2B2E62398A77}"/>
              </a:ext>
            </a:extLst>
          </p:cNvPr>
          <p:cNvSpPr txBox="1"/>
          <p:nvPr/>
        </p:nvSpPr>
        <p:spPr>
          <a:xfrm>
            <a:off x="1204933" y="5477277"/>
            <a:ext cx="1611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b="1">
                <a:solidFill>
                  <a:schemeClr val="accent5"/>
                </a:solidFill>
                <a:latin typeface="+mj-ea"/>
                <a:ea typeface="+mj-ea"/>
                <a:cs typeface="+mj-cs"/>
              </a:rPr>
              <a:t>01</a:t>
            </a:r>
            <a:endParaRPr lang="ko-KR" altLang="en-US" sz="9600" b="1">
              <a:solidFill>
                <a:schemeClr val="accent5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D4058-6B70-401E-AE25-0E1F34F011F1}"/>
              </a:ext>
            </a:extLst>
          </p:cNvPr>
          <p:cNvSpPr txBox="1"/>
          <p:nvPr/>
        </p:nvSpPr>
        <p:spPr>
          <a:xfrm>
            <a:off x="1202688" y="8008012"/>
            <a:ext cx="308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1200" dirty="0">
                <a:solidFill>
                  <a:schemeClr val="bg1"/>
                </a:solidFill>
                <a:latin typeface="+mj-ea"/>
                <a:ea typeface="+mj-ea"/>
              </a:rPr>
              <a:t>APPLICATION FOR NOMINATION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04A5DC-902E-4170-BA49-8B8A5913A499}"/>
              </a:ext>
            </a:extLst>
          </p:cNvPr>
          <p:cNvSpPr txBox="1"/>
          <p:nvPr/>
        </p:nvSpPr>
        <p:spPr>
          <a:xfrm>
            <a:off x="1182757" y="7174585"/>
            <a:ext cx="312596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dist"/>
            <a:r>
              <a:rPr lang="ko-KR" altLang="en-US" sz="4400" b="1" dirty="0">
                <a:solidFill>
                  <a:schemeClr val="bg1"/>
                </a:solidFill>
              </a:rPr>
              <a:t>회사소개</a:t>
            </a:r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B6590AA5-7132-484A-8DA3-F25A1F83F1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664" y="368643"/>
            <a:ext cx="6076672" cy="9253278"/>
          </a:xfrm>
        </p:spPr>
      </p:sp>
    </p:spTree>
    <p:extLst>
      <p:ext uri="{BB962C8B-B14F-4D97-AF65-F5344CB8AC3E}">
        <p14:creationId xmlns:p14="http://schemas.microsoft.com/office/powerpoint/2010/main" val="24837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21">
            <a:extLst>
              <a:ext uri="{FF2B5EF4-FFF2-40B4-BE49-F238E27FC236}">
                <a16:creationId xmlns:a16="http://schemas.microsoft.com/office/drawing/2014/main" id="{755BBF2E-4E9B-43CB-9B32-7607D7634B07}"/>
              </a:ext>
            </a:extLst>
          </p:cNvPr>
          <p:cNvSpPr txBox="1">
            <a:spLocks/>
          </p:cNvSpPr>
          <p:nvPr/>
        </p:nvSpPr>
        <p:spPr>
          <a:xfrm>
            <a:off x="837450" y="597613"/>
            <a:ext cx="5183102" cy="471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인사말</a:t>
            </a:r>
            <a:r>
              <a:rPr lang="en-US" altLang="ko-KR" sz="160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>
                <a:solidFill>
                  <a:schemeClr val="bg1">
                    <a:lumMod val="75000"/>
                  </a:schemeClr>
                </a:solidFill>
                <a:latin typeface="맑은 고딕" panose="020B0503020000020004" pitchFamily="50" charset="-127"/>
              </a:rPr>
              <a:t>Welcome Message</a:t>
            </a:r>
            <a:endParaRPr lang="ko-KR" altLang="en-US" sz="1800">
              <a:solidFill>
                <a:schemeClr val="bg1">
                  <a:lumMod val="75000"/>
                </a:schemeClr>
              </a:solidFill>
              <a:latin typeface="맑은 고딕" panose="020B0503020000020004" pitchFamily="50" charset="-127"/>
              <a:ea typeface="+mn-ea"/>
              <a:cs typeface="+mn-cs"/>
            </a:endParaRPr>
          </a:p>
        </p:txBody>
      </p:sp>
      <p:sp>
        <p:nvSpPr>
          <p:cNvPr id="77" name="직각 삼각형 76">
            <a:extLst>
              <a:ext uri="{FF2B5EF4-FFF2-40B4-BE49-F238E27FC236}">
                <a16:creationId xmlns:a16="http://schemas.microsoft.com/office/drawing/2014/main" id="{A946EDF3-8564-4376-BB15-6A9568A9C44A}"/>
              </a:ext>
            </a:extLst>
          </p:cNvPr>
          <p:cNvSpPr/>
          <p:nvPr/>
        </p:nvSpPr>
        <p:spPr>
          <a:xfrm flipH="1">
            <a:off x="2494874" y="7252570"/>
            <a:ext cx="4363124" cy="265343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59EE0A8-5347-4ADF-AE5F-9FFAA5AA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410D43F2-F869-40C2-8206-727B8672B53D}" type="slidenum">
              <a:rPr lang="en-US" smtClean="0"/>
              <a:pPr/>
              <a:t>5</a:t>
            </a:fld>
            <a:r>
              <a:rPr lang="en-US"/>
              <a:t> -</a:t>
            </a:r>
            <a:endParaRPr lang="en-US" dirty="0"/>
          </a:p>
        </p:txBody>
      </p:sp>
      <p:pic>
        <p:nvPicPr>
          <p:cNvPr id="70" name="그림 개체 틀 69">
            <a:extLst>
              <a:ext uri="{FF2B5EF4-FFF2-40B4-BE49-F238E27FC236}">
                <a16:creationId xmlns:a16="http://schemas.microsoft.com/office/drawing/2014/main" id="{59938E97-F8CD-49D9-BCAF-C671B825A9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53" t="-7224" r="20478" b="1"/>
          <a:stretch/>
        </p:blipFill>
        <p:spPr>
          <a:xfrm>
            <a:off x="4116193" y="6951945"/>
            <a:ext cx="2741805" cy="2954054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A016E5-D589-45D8-AB06-492C1F1667DD}"/>
              </a:ext>
            </a:extLst>
          </p:cNvPr>
          <p:cNvSpPr txBox="1"/>
          <p:nvPr/>
        </p:nvSpPr>
        <p:spPr>
          <a:xfrm>
            <a:off x="889347" y="2888104"/>
            <a:ext cx="5799552" cy="491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  <a:cs typeface="Malgun Gothic"/>
              </a:rPr>
              <a:t>안녕하십니까</a:t>
            </a:r>
            <a:r>
              <a:rPr lang="en-US" altLang="ko-KR" sz="1200" dirty="0">
                <a:latin typeface="+mn-ea"/>
                <a:cs typeface="Malgun Gothic"/>
              </a:rPr>
              <a:t>?</a:t>
            </a:r>
          </a:p>
          <a:p>
            <a:pPr marR="5082">
              <a:lnSpc>
                <a:spcPct val="150000"/>
              </a:lnSpc>
            </a:pPr>
            <a:r>
              <a:rPr lang="ko-KR" altLang="en-US" sz="1200" dirty="0">
                <a:latin typeface="+mn-ea"/>
                <a:cs typeface="Malgun Gothic"/>
              </a:rPr>
              <a:t>㈜</a:t>
            </a:r>
            <a:r>
              <a:rPr lang="ko-KR" altLang="en-US" sz="1200" dirty="0" err="1">
                <a:latin typeface="+mn-ea"/>
                <a:cs typeface="Malgun Gothic"/>
              </a:rPr>
              <a:t>제이에스전력을</a:t>
            </a:r>
            <a:r>
              <a:rPr lang="ko-KR" altLang="en-US" sz="1200" dirty="0">
                <a:latin typeface="+mn-ea"/>
                <a:cs typeface="Malgun Gothic"/>
              </a:rPr>
              <a:t> </a:t>
            </a:r>
            <a:r>
              <a:rPr lang="ko-KR" altLang="en-US" sz="1200" dirty="0" err="1">
                <a:latin typeface="+mn-ea"/>
                <a:cs typeface="Malgun Gothic"/>
              </a:rPr>
              <a:t>찾아주신</a:t>
            </a:r>
            <a:r>
              <a:rPr lang="ko-KR" altLang="en-US" sz="1200" dirty="0">
                <a:latin typeface="+mn-ea"/>
                <a:cs typeface="Malgun Gothic"/>
              </a:rPr>
              <a:t> 여러분 대단히 감사합니다</a:t>
            </a:r>
            <a:r>
              <a:rPr lang="en-US" altLang="ko-KR" sz="1200" dirty="0">
                <a:latin typeface="+mn-ea"/>
                <a:cs typeface="Malgun Gothic"/>
              </a:rPr>
              <a:t>.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저희 ㈜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제이에스전력은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전기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산업플랜트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전문소방설비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신축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아파트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주택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병원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공공시설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환경시설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인테리어 분야 전문건설업체로서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2018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년 창립 이래 인재 육성을 위한 꾸준한 투자와 차별화된 기술력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확보를 위한 각고의 노력을 바탕으로 꾸준히 성장하고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항상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귀사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의 입장에서 최상의 결과를 만드는데 혼신의 노력을 기울이고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엄격한 안전관리 및 공사 시스템을 구축하고 다양한 이해관계자들과 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조화롭게 성장하고자 최선을 다하고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이제 ㈜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제이에스전력은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2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의 도약을 통해 국내는 물론 해외에서도 인정받는 최고의 전문건설업회사가 되고자 전사적 노력을 다할 것을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귀사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 여러분께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+mn-ea"/>
              </a:rPr>
              <a:t>약속드립니다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감사합니다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R="5082">
              <a:lnSpc>
                <a:spcPct val="150000"/>
              </a:lnSpc>
            </a:pPr>
            <a:endParaRPr lang="en-US" altLang="ko-KR" sz="1200" dirty="0">
              <a:latin typeface="+mn-ea"/>
              <a:cs typeface="Times New Roman"/>
            </a:endParaRPr>
          </a:p>
          <a:p>
            <a:pPr marR="5082">
              <a:lnSpc>
                <a:spcPct val="150000"/>
              </a:lnSpc>
            </a:pPr>
            <a:r>
              <a:rPr lang="ko-KR" altLang="en-US" sz="1200" dirty="0">
                <a:latin typeface="+mn-ea"/>
                <a:cs typeface="Times New Roman"/>
              </a:rPr>
              <a:t>㈜</a:t>
            </a:r>
            <a:r>
              <a:rPr lang="ko-KR" altLang="en-US" sz="1200" dirty="0" err="1">
                <a:latin typeface="+mn-ea"/>
                <a:cs typeface="Times New Roman"/>
              </a:rPr>
              <a:t>제이에스전력을</a:t>
            </a:r>
            <a:r>
              <a:rPr lang="ko-KR" altLang="en-US" sz="1200" dirty="0">
                <a:latin typeface="+mn-ea"/>
                <a:cs typeface="Times New Roman"/>
              </a:rPr>
              <a:t> 지켜봐 주시기 바랍니다</a:t>
            </a:r>
            <a:r>
              <a:rPr lang="en-US" altLang="ko-KR" sz="1200" dirty="0">
                <a:latin typeface="+mn-ea"/>
                <a:cs typeface="Times New Roman"/>
              </a:rPr>
              <a:t>.</a:t>
            </a:r>
          </a:p>
          <a:p>
            <a:pPr marR="5082">
              <a:lnSpc>
                <a:spcPct val="150000"/>
              </a:lnSpc>
            </a:pPr>
            <a:endParaRPr lang="ko-KR" altLang="en-US" sz="1200" dirty="0">
              <a:latin typeface="+mn-ea"/>
              <a:cs typeface="Times New Roman"/>
            </a:endParaRPr>
          </a:p>
          <a:p>
            <a:endParaRPr lang="ko-KR" altLang="en-US" sz="1200" dirty="0"/>
          </a:p>
        </p:txBody>
      </p:sp>
      <p:sp>
        <p:nvSpPr>
          <p:cNvPr id="85" name="자유형: 도형 84">
            <a:extLst>
              <a:ext uri="{FF2B5EF4-FFF2-40B4-BE49-F238E27FC236}">
                <a16:creationId xmlns:a16="http://schemas.microsoft.com/office/drawing/2014/main" id="{2B8CD26F-847C-49DF-9797-E31C8F7BF7D6}"/>
              </a:ext>
            </a:extLst>
          </p:cNvPr>
          <p:cNvSpPr/>
          <p:nvPr/>
        </p:nvSpPr>
        <p:spPr>
          <a:xfrm>
            <a:off x="5643067" y="-1"/>
            <a:ext cx="484035" cy="1008622"/>
          </a:xfrm>
          <a:custGeom>
            <a:avLst/>
            <a:gdLst>
              <a:gd name="connsiteX0" fmla="*/ 0 w 484035"/>
              <a:gd name="connsiteY0" fmla="*/ 0 h 1008622"/>
              <a:gd name="connsiteX1" fmla="*/ 484035 w 484035"/>
              <a:gd name="connsiteY1" fmla="*/ 0 h 1008622"/>
              <a:gd name="connsiteX2" fmla="*/ 484035 w 484035"/>
              <a:gd name="connsiteY2" fmla="*/ 132816 h 1008622"/>
              <a:gd name="connsiteX3" fmla="*/ 484035 w 484035"/>
              <a:gd name="connsiteY3" fmla="*/ 389965 h 1008622"/>
              <a:gd name="connsiteX4" fmla="*/ 484035 w 484035"/>
              <a:gd name="connsiteY4" fmla="*/ 868627 h 1008622"/>
              <a:gd name="connsiteX5" fmla="*/ 0 w 484035"/>
              <a:gd name="connsiteY5" fmla="*/ 1008622 h 1008622"/>
              <a:gd name="connsiteX6" fmla="*/ 0 w 484035"/>
              <a:gd name="connsiteY6" fmla="*/ 389965 h 1008622"/>
              <a:gd name="connsiteX7" fmla="*/ 0 w 484035"/>
              <a:gd name="connsiteY7" fmla="*/ 132816 h 100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035" h="1008622">
                <a:moveTo>
                  <a:pt x="0" y="0"/>
                </a:moveTo>
                <a:lnTo>
                  <a:pt x="484035" y="0"/>
                </a:lnTo>
                <a:lnTo>
                  <a:pt x="484035" y="132816"/>
                </a:lnTo>
                <a:lnTo>
                  <a:pt x="484035" y="389965"/>
                </a:lnTo>
                <a:lnTo>
                  <a:pt x="484035" y="868627"/>
                </a:lnTo>
                <a:lnTo>
                  <a:pt x="0" y="1008622"/>
                </a:lnTo>
                <a:lnTo>
                  <a:pt x="0" y="389965"/>
                </a:lnTo>
                <a:lnTo>
                  <a:pt x="0" y="1328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AAB478B-C66D-4B7D-ACE8-9D6ABAFDB8FA}"/>
              </a:ext>
            </a:extLst>
          </p:cNvPr>
          <p:cNvGrpSpPr/>
          <p:nvPr/>
        </p:nvGrpSpPr>
        <p:grpSpPr>
          <a:xfrm>
            <a:off x="889348" y="1617563"/>
            <a:ext cx="5636712" cy="944939"/>
            <a:chOff x="889348" y="1617563"/>
            <a:chExt cx="4283902" cy="944939"/>
          </a:xfrm>
        </p:grpSpPr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629D643D-0E62-4005-A129-E079A5CABFF8}"/>
                </a:ext>
              </a:extLst>
            </p:cNvPr>
            <p:cNvCxnSpPr/>
            <p:nvPr/>
          </p:nvCxnSpPr>
          <p:spPr>
            <a:xfrm>
              <a:off x="997527" y="2507676"/>
              <a:ext cx="3057430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63E885D7-D1B4-4FFD-9FAF-4CC87B302B2E}"/>
                </a:ext>
              </a:extLst>
            </p:cNvPr>
            <p:cNvCxnSpPr>
              <a:cxnSpLocks/>
            </p:cNvCxnSpPr>
            <p:nvPr/>
          </p:nvCxnSpPr>
          <p:spPr>
            <a:xfrm>
              <a:off x="997527" y="2048467"/>
              <a:ext cx="3057430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5C326F-A71F-438D-BCC1-71142CDFE012}"/>
                </a:ext>
              </a:extLst>
            </p:cNvPr>
            <p:cNvSpPr txBox="1"/>
            <p:nvPr/>
          </p:nvSpPr>
          <p:spPr>
            <a:xfrm>
              <a:off x="889348" y="1617563"/>
              <a:ext cx="4283902" cy="944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ko-KR" altLang="en-US" sz="2400" b="1" spc="-5" dirty="0">
                  <a:solidFill>
                    <a:schemeClr val="accent1"/>
                  </a:solidFill>
                  <a:latin typeface="+mj-ea"/>
                  <a:ea typeface="+mj-ea"/>
                  <a:cs typeface="Malgun Gothic"/>
                </a:rPr>
                <a:t>모든 회사는 평등하지 않지만</a:t>
              </a:r>
              <a:endParaRPr lang="en-US" altLang="ko-KR" sz="2400" b="1" spc="-5" dirty="0">
                <a:solidFill>
                  <a:schemeClr val="accent1"/>
                </a:solidFill>
                <a:latin typeface="+mj-ea"/>
                <a:ea typeface="+mj-ea"/>
                <a:cs typeface="Malgun Gothic"/>
              </a:endParaRPr>
            </a:p>
            <a:p>
              <a:pPr>
                <a:lnSpc>
                  <a:spcPts val="3500"/>
                </a:lnSpc>
              </a:pPr>
              <a:r>
                <a:rPr lang="ko-KR" altLang="en-US" sz="2400" b="1" spc="-5" dirty="0">
                  <a:solidFill>
                    <a:schemeClr val="accent1"/>
                  </a:solidFill>
                  <a:latin typeface="+mj-ea"/>
                  <a:ea typeface="+mj-ea"/>
                  <a:cs typeface="Malgun Gothic"/>
                </a:rPr>
                <a:t>모든 사람은 평등하다</a:t>
              </a:r>
              <a:r>
                <a:rPr lang="en-US" altLang="ko-KR" sz="2400" b="1" spc="-5" dirty="0">
                  <a:solidFill>
                    <a:schemeClr val="accent1"/>
                  </a:solidFill>
                  <a:latin typeface="+mj-ea"/>
                  <a:ea typeface="+mj-ea"/>
                  <a:cs typeface="Malgun Gothic"/>
                </a:rPr>
                <a:t>.</a:t>
              </a:r>
              <a:endParaRPr lang="ko-KR" altLang="en-US" sz="2400" b="1" spc="-5" dirty="0">
                <a:solidFill>
                  <a:schemeClr val="accent1"/>
                </a:solidFill>
                <a:latin typeface="+mj-ea"/>
                <a:ea typeface="+mj-ea"/>
                <a:cs typeface="Malgun Gothic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BC7BB2BB-C9F7-4B0D-90D5-59936C4AC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63" y="7797416"/>
            <a:ext cx="2204582" cy="5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3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그림 개체 틀 70">
            <a:extLst>
              <a:ext uri="{FF2B5EF4-FFF2-40B4-BE49-F238E27FC236}">
                <a16:creationId xmlns:a16="http://schemas.microsoft.com/office/drawing/2014/main" id="{760AC24F-7D02-419E-A3EE-25AC3FF746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46" b="29160"/>
          <a:stretch/>
        </p:blipFill>
        <p:spPr>
          <a:xfrm>
            <a:off x="0" y="0"/>
            <a:ext cx="6858000" cy="1440493"/>
          </a:xfr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6023D41-564F-4683-8740-922AD201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410D43F2-F869-40C2-8206-727B8672B53D}" type="slidenum">
              <a:rPr lang="en-US" smtClean="0"/>
              <a:pPr/>
              <a:t>6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182" name="자유형: 도형 181">
            <a:extLst>
              <a:ext uri="{FF2B5EF4-FFF2-40B4-BE49-F238E27FC236}">
                <a16:creationId xmlns:a16="http://schemas.microsoft.com/office/drawing/2014/main" id="{E2EE458A-DBDB-4A86-915A-7A9A1AD1DD36}"/>
              </a:ext>
            </a:extLst>
          </p:cNvPr>
          <p:cNvSpPr/>
          <p:nvPr/>
        </p:nvSpPr>
        <p:spPr>
          <a:xfrm>
            <a:off x="495234" y="1"/>
            <a:ext cx="1878405" cy="3123129"/>
          </a:xfrm>
          <a:custGeom>
            <a:avLst/>
            <a:gdLst>
              <a:gd name="connsiteX0" fmla="*/ 0 w 1878405"/>
              <a:gd name="connsiteY0" fmla="*/ 0 h 3123129"/>
              <a:gd name="connsiteX1" fmla="*/ 1878405 w 1878405"/>
              <a:gd name="connsiteY1" fmla="*/ 0 h 3123129"/>
              <a:gd name="connsiteX2" fmla="*/ 1878405 w 1878405"/>
              <a:gd name="connsiteY2" fmla="*/ 2579848 h 3123129"/>
              <a:gd name="connsiteX3" fmla="*/ 1 w 1878405"/>
              <a:gd name="connsiteY3" fmla="*/ 3123129 h 3123129"/>
              <a:gd name="connsiteX4" fmla="*/ 1 w 1878405"/>
              <a:gd name="connsiteY4" fmla="*/ 36283 h 3123129"/>
              <a:gd name="connsiteX5" fmla="*/ 0 w 1878405"/>
              <a:gd name="connsiteY5" fmla="*/ 36283 h 312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8405" h="3123129">
                <a:moveTo>
                  <a:pt x="0" y="0"/>
                </a:moveTo>
                <a:lnTo>
                  <a:pt x="1878405" y="0"/>
                </a:lnTo>
                <a:lnTo>
                  <a:pt x="1878405" y="2579848"/>
                </a:lnTo>
                <a:lnTo>
                  <a:pt x="1" y="3123129"/>
                </a:lnTo>
                <a:lnTo>
                  <a:pt x="1" y="36283"/>
                </a:lnTo>
                <a:lnTo>
                  <a:pt x="0" y="3628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79E0D9-F650-41DB-8591-90C1ECC9187A}"/>
              </a:ext>
            </a:extLst>
          </p:cNvPr>
          <p:cNvSpPr txBox="1"/>
          <p:nvPr/>
        </p:nvSpPr>
        <p:spPr>
          <a:xfrm>
            <a:off x="703008" y="1481084"/>
            <a:ext cx="1401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>
                <a:solidFill>
                  <a:schemeClr val="accent5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Company History &amp;</a:t>
            </a:r>
          </a:p>
          <a:p>
            <a:r>
              <a:rPr lang="en-US" altLang="ko-KR" sz="1600">
                <a:solidFill>
                  <a:schemeClr val="accent5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Organization Chart</a:t>
            </a:r>
            <a:endParaRPr lang="ko-KR" altLang="en-US" sz="1600">
              <a:solidFill>
                <a:schemeClr val="accent5">
                  <a:lumMod val="40000"/>
                  <a:lumOff val="60000"/>
                </a:schemeClr>
              </a:solidFill>
              <a:latin typeface="맑은 고딕" panose="020B0503020000020004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8E5DE6B9-65F7-444B-A61D-DB0B6D9107C4}"/>
              </a:ext>
            </a:extLst>
          </p:cNvPr>
          <p:cNvGrpSpPr/>
          <p:nvPr/>
        </p:nvGrpSpPr>
        <p:grpSpPr>
          <a:xfrm>
            <a:off x="729246" y="3163720"/>
            <a:ext cx="6167793" cy="5658546"/>
            <a:chOff x="729246" y="3163720"/>
            <a:chExt cx="6167793" cy="5658546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6F75BFF3-FF1B-4E87-A9C8-1D46CE777294}"/>
                </a:ext>
              </a:extLst>
            </p:cNvPr>
            <p:cNvCxnSpPr>
              <a:cxnSpLocks/>
            </p:cNvCxnSpPr>
            <p:nvPr/>
          </p:nvCxnSpPr>
          <p:spPr>
            <a:xfrm>
              <a:off x="813979" y="3636489"/>
              <a:ext cx="523004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832535-B492-4B16-BC4E-7B5F5BDBE5F7}"/>
                </a:ext>
              </a:extLst>
            </p:cNvPr>
            <p:cNvSpPr txBox="1"/>
            <p:nvPr/>
          </p:nvSpPr>
          <p:spPr>
            <a:xfrm>
              <a:off x="729246" y="3163720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1"/>
                  </a:solidFill>
                  <a:latin typeface="+mn-ea"/>
                </a:rPr>
                <a:t>2018</a:t>
              </a:r>
              <a:endParaRPr lang="ko-KR" altLang="en-US" sz="20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A98C3B-7CEB-4F2C-9685-514C5C0BDB19}"/>
                </a:ext>
              </a:extLst>
            </p:cNvPr>
            <p:cNvSpPr txBox="1"/>
            <p:nvPr/>
          </p:nvSpPr>
          <p:spPr>
            <a:xfrm>
              <a:off x="1638517" y="3194498"/>
              <a:ext cx="713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01.04</a:t>
              </a:r>
              <a:endParaRPr lang="ko-KR" altLang="en-US" sz="16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9EE773C-C435-4B2B-A504-CDA481767413}"/>
                </a:ext>
              </a:extLst>
            </p:cNvPr>
            <p:cNvSpPr txBox="1"/>
            <p:nvPr/>
          </p:nvSpPr>
          <p:spPr>
            <a:xfrm>
              <a:off x="3002166" y="3209887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>
                  <a:latin typeface="+mn-ea"/>
                  <a:cs typeface="Malgun Gothic"/>
                </a:rPr>
                <a:t>발기 설립</a:t>
              </a: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9F13F3A7-0831-4A94-8CCB-8F3C583240FD}"/>
                </a:ext>
              </a:extLst>
            </p:cNvPr>
            <p:cNvSpPr/>
            <p:nvPr/>
          </p:nvSpPr>
          <p:spPr>
            <a:xfrm flipH="1">
              <a:off x="2763117" y="3336052"/>
              <a:ext cx="55446" cy="554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04DD78C6-6127-4755-BA63-A56E46D9FC84}"/>
                </a:ext>
              </a:extLst>
            </p:cNvPr>
            <p:cNvCxnSpPr>
              <a:cxnSpLocks/>
            </p:cNvCxnSpPr>
            <p:nvPr/>
          </p:nvCxnSpPr>
          <p:spPr>
            <a:xfrm>
              <a:off x="813978" y="4212686"/>
              <a:ext cx="523004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B9E2608-2033-468F-B163-4136AAC8EE03}"/>
                </a:ext>
              </a:extLst>
            </p:cNvPr>
            <p:cNvSpPr txBox="1"/>
            <p:nvPr/>
          </p:nvSpPr>
          <p:spPr>
            <a:xfrm>
              <a:off x="729246" y="3738352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1"/>
                  </a:solidFill>
                  <a:latin typeface="+mn-ea"/>
                </a:rPr>
                <a:t>2018</a:t>
              </a:r>
              <a:endParaRPr lang="ko-KR" altLang="en-US" sz="20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54AB3F0-5099-4F47-B480-B3F5A7F2C5E4}"/>
                </a:ext>
              </a:extLst>
            </p:cNvPr>
            <p:cNvSpPr txBox="1"/>
            <p:nvPr/>
          </p:nvSpPr>
          <p:spPr>
            <a:xfrm>
              <a:off x="1638517" y="3769130"/>
              <a:ext cx="713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01.09</a:t>
              </a:r>
              <a:endParaRPr lang="ko-KR" altLang="en-US" sz="16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A637F8-611D-4EFC-B5BE-0D8547BC31DB}"/>
                </a:ext>
              </a:extLst>
            </p:cNvPr>
            <p:cNvSpPr txBox="1"/>
            <p:nvPr/>
          </p:nvSpPr>
          <p:spPr>
            <a:xfrm>
              <a:off x="3002166" y="3799908"/>
              <a:ext cx="3324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+mn-ea"/>
                  <a:cs typeface="Malgun Gothic"/>
                </a:rPr>
                <a:t>상호변경</a:t>
              </a:r>
              <a:r>
                <a:rPr lang="en-US" altLang="ko-KR" sz="1200" dirty="0">
                  <a:latin typeface="+mn-ea"/>
                  <a:cs typeface="Malgun Gothic"/>
                </a:rPr>
                <a:t>(</a:t>
              </a:r>
              <a:r>
                <a:rPr lang="ko-KR" altLang="en-US" sz="1200" dirty="0" err="1">
                  <a:latin typeface="+mn-ea"/>
                  <a:cs typeface="Malgun Gothic"/>
                </a:rPr>
                <a:t>와이에스디앤씨</a:t>
              </a:r>
              <a:r>
                <a:rPr lang="ko-KR" altLang="en-US" sz="1200" dirty="0">
                  <a:latin typeface="+mn-ea"/>
                  <a:cs typeface="Malgun Gothic"/>
                </a:rPr>
                <a:t>㈜</a:t>
              </a:r>
              <a:r>
                <a:rPr lang="en-US" altLang="ko-KR" sz="1200" dirty="0">
                  <a:latin typeface="+mn-ea"/>
                  <a:cs typeface="Malgun Gothic"/>
                </a:rPr>
                <a:t>-&gt;</a:t>
              </a:r>
              <a:r>
                <a:rPr lang="ko-KR" altLang="en-US" sz="1200" dirty="0">
                  <a:latin typeface="+mn-ea"/>
                  <a:cs typeface="Malgun Gothic"/>
                </a:rPr>
                <a:t>㈜</a:t>
              </a:r>
              <a:r>
                <a:rPr lang="ko-KR" altLang="en-US" sz="1200" dirty="0" err="1">
                  <a:latin typeface="+mn-ea"/>
                  <a:cs typeface="Malgun Gothic"/>
                </a:rPr>
                <a:t>제이에스전력</a:t>
              </a:r>
              <a:endParaRPr lang="ko-KR" altLang="en-US" sz="1200" dirty="0">
                <a:latin typeface="+mn-ea"/>
                <a:cs typeface="Malgun Gothic"/>
              </a:endParaRP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A9D699D-03C3-4EFD-80DC-106AD95C4098}"/>
                </a:ext>
              </a:extLst>
            </p:cNvPr>
            <p:cNvSpPr/>
            <p:nvPr/>
          </p:nvSpPr>
          <p:spPr>
            <a:xfrm flipH="1">
              <a:off x="2763117" y="3910684"/>
              <a:ext cx="55446" cy="554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34D0897A-4CC1-4A13-A9BB-C93774750D31}"/>
                </a:ext>
              </a:extLst>
            </p:cNvPr>
            <p:cNvCxnSpPr>
              <a:cxnSpLocks/>
            </p:cNvCxnSpPr>
            <p:nvPr/>
          </p:nvCxnSpPr>
          <p:spPr>
            <a:xfrm>
              <a:off x="813978" y="4788884"/>
              <a:ext cx="523004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4F81A2-3369-4E0C-8829-17F9FC344DF6}"/>
                </a:ext>
              </a:extLst>
            </p:cNvPr>
            <p:cNvSpPr txBox="1"/>
            <p:nvPr/>
          </p:nvSpPr>
          <p:spPr>
            <a:xfrm>
              <a:off x="729246" y="4312984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1"/>
                  </a:solidFill>
                  <a:latin typeface="+mn-ea"/>
                </a:rPr>
                <a:t>2018</a:t>
              </a:r>
              <a:endParaRPr lang="ko-KR" altLang="en-US" sz="20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E42A478-DD3A-4ADA-949C-6C26855091CD}"/>
                </a:ext>
              </a:extLst>
            </p:cNvPr>
            <p:cNvSpPr txBox="1"/>
            <p:nvPr/>
          </p:nvSpPr>
          <p:spPr>
            <a:xfrm>
              <a:off x="1638517" y="4343762"/>
              <a:ext cx="713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01.16</a:t>
              </a:r>
              <a:endParaRPr lang="ko-KR" altLang="en-US" sz="16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3A51FD0-4CE6-461C-875C-BA5668042DCB}"/>
                </a:ext>
              </a:extLst>
            </p:cNvPr>
            <p:cNvSpPr txBox="1"/>
            <p:nvPr/>
          </p:nvSpPr>
          <p:spPr>
            <a:xfrm>
              <a:off x="3002166" y="4359151"/>
              <a:ext cx="27286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+mn-ea"/>
                  <a:cs typeface="Malgun Gothic"/>
                </a:rPr>
                <a:t>자본금 증자</a:t>
              </a:r>
              <a:r>
                <a:rPr lang="en-US" altLang="ko-KR" sz="1200" dirty="0">
                  <a:latin typeface="+mn-ea"/>
                  <a:cs typeface="Malgun Gothic"/>
                </a:rPr>
                <a:t>(20</a:t>
              </a:r>
              <a:r>
                <a:rPr lang="ko-KR" altLang="en-US" sz="1200" dirty="0">
                  <a:latin typeface="+mn-ea"/>
                  <a:cs typeface="Malgun Gothic"/>
                </a:rPr>
                <a:t>백만원 </a:t>
              </a:r>
              <a:r>
                <a:rPr lang="en-US" altLang="ko-KR" sz="1200" dirty="0">
                  <a:latin typeface="+mn-ea"/>
                  <a:cs typeface="Malgun Gothic"/>
                </a:rPr>
                <a:t>-&gt; 155</a:t>
              </a:r>
              <a:r>
                <a:rPr lang="ko-KR" altLang="en-US" sz="1200" dirty="0">
                  <a:latin typeface="+mn-ea"/>
                  <a:cs typeface="Malgun Gothic"/>
                </a:rPr>
                <a:t>백만원</a:t>
              </a:r>
              <a:r>
                <a:rPr lang="en-US" altLang="ko-KR" sz="1200" dirty="0">
                  <a:latin typeface="+mn-ea"/>
                  <a:cs typeface="Malgun Gothic"/>
                </a:rPr>
                <a:t>)</a:t>
              </a:r>
              <a:endParaRPr lang="ko-KR" altLang="en-US" sz="1200" dirty="0">
                <a:latin typeface="+mn-ea"/>
                <a:cs typeface="Malgun Gothic"/>
              </a:endParaRPr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0E49BEB0-E5CB-4B31-9142-B27447372E19}"/>
                </a:ext>
              </a:extLst>
            </p:cNvPr>
            <p:cNvSpPr/>
            <p:nvPr/>
          </p:nvSpPr>
          <p:spPr>
            <a:xfrm flipH="1">
              <a:off x="2763117" y="4485316"/>
              <a:ext cx="55446" cy="554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BCA04362-6E3E-4915-8D79-0FAE56EBD525}"/>
                </a:ext>
              </a:extLst>
            </p:cNvPr>
            <p:cNvCxnSpPr>
              <a:cxnSpLocks/>
            </p:cNvCxnSpPr>
            <p:nvPr/>
          </p:nvCxnSpPr>
          <p:spPr>
            <a:xfrm>
              <a:off x="813978" y="5365081"/>
              <a:ext cx="523004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0AA8903-B0C6-4DD5-AA67-5A06DF0BD012}"/>
                </a:ext>
              </a:extLst>
            </p:cNvPr>
            <p:cNvSpPr txBox="1"/>
            <p:nvPr/>
          </p:nvSpPr>
          <p:spPr>
            <a:xfrm>
              <a:off x="729246" y="4887616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1"/>
                  </a:solidFill>
                  <a:latin typeface="+mn-ea"/>
                </a:rPr>
                <a:t>2019</a:t>
              </a:r>
              <a:endParaRPr lang="ko-KR" altLang="en-US" sz="20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055105B-9EAD-4703-BC2C-1DE43915180E}"/>
                </a:ext>
              </a:extLst>
            </p:cNvPr>
            <p:cNvSpPr txBox="1"/>
            <p:nvPr/>
          </p:nvSpPr>
          <p:spPr>
            <a:xfrm>
              <a:off x="1638517" y="4918394"/>
              <a:ext cx="713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01.08</a:t>
              </a:r>
              <a:endParaRPr lang="ko-KR" altLang="en-US" sz="16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19B14B4-EDB2-4BEA-9D9C-23055288289D}"/>
                </a:ext>
              </a:extLst>
            </p:cNvPr>
            <p:cNvSpPr txBox="1"/>
            <p:nvPr/>
          </p:nvSpPr>
          <p:spPr>
            <a:xfrm>
              <a:off x="3002166" y="4826061"/>
              <a:ext cx="2294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+mn-ea"/>
                  <a:cs typeface="Malgun Gothic"/>
                </a:rPr>
                <a:t>한국전기공사협회 </a:t>
              </a:r>
              <a:r>
                <a:rPr lang="ko-KR" altLang="en-US" sz="1200" dirty="0" err="1">
                  <a:latin typeface="+mn-ea"/>
                  <a:cs typeface="Malgun Gothic"/>
                </a:rPr>
                <a:t>표창패</a:t>
              </a:r>
              <a:r>
                <a:rPr lang="ko-KR" altLang="en-US" sz="1200" dirty="0">
                  <a:latin typeface="+mn-ea"/>
                  <a:cs typeface="Malgun Gothic"/>
                </a:rPr>
                <a:t> 수상</a:t>
              </a:r>
              <a:endParaRPr lang="en-US" altLang="ko-KR" sz="1200" dirty="0">
                <a:latin typeface="+mn-ea"/>
                <a:cs typeface="Malgun Gothic"/>
              </a:endParaRPr>
            </a:p>
            <a:p>
              <a:r>
                <a:rPr lang="en-US" altLang="ko-KR" sz="1200" dirty="0">
                  <a:latin typeface="+mn-ea"/>
                  <a:cs typeface="Malgun Gothic"/>
                </a:rPr>
                <a:t>(</a:t>
              </a:r>
              <a:r>
                <a:rPr lang="ko-KR" altLang="en-US" sz="1200" dirty="0">
                  <a:latin typeface="+mn-ea"/>
                  <a:cs typeface="Malgun Gothic"/>
                </a:rPr>
                <a:t>제 </a:t>
              </a:r>
              <a:r>
                <a:rPr lang="en-US" altLang="ko-KR" sz="1200" dirty="0">
                  <a:latin typeface="+mn-ea"/>
                  <a:cs typeface="Malgun Gothic"/>
                </a:rPr>
                <a:t>2019-1</a:t>
              </a:r>
              <a:r>
                <a:rPr lang="ko-KR" altLang="en-US" sz="1200" dirty="0">
                  <a:latin typeface="+mn-ea"/>
                  <a:cs typeface="Malgun Gothic"/>
                </a:rPr>
                <a:t>호</a:t>
              </a:r>
              <a:r>
                <a:rPr lang="en-US" altLang="ko-KR" sz="1200" dirty="0">
                  <a:latin typeface="+mn-ea"/>
                  <a:cs typeface="Malgun Gothic"/>
                </a:rPr>
                <a:t>)</a:t>
              </a:r>
              <a:endParaRPr lang="ko-KR" altLang="en-US" sz="1200" dirty="0">
                <a:latin typeface="+mn-ea"/>
                <a:cs typeface="Malgun Gothic"/>
              </a:endParaRPr>
            </a:p>
          </p:txBody>
        </p:sp>
        <p:sp>
          <p:nvSpPr>
            <p:cNvPr id="134" name="타원 133">
              <a:extLst>
                <a:ext uri="{FF2B5EF4-FFF2-40B4-BE49-F238E27FC236}">
                  <a16:creationId xmlns:a16="http://schemas.microsoft.com/office/drawing/2014/main" id="{427B6A65-83FE-463C-AA75-ACE2BB45DE5D}"/>
                </a:ext>
              </a:extLst>
            </p:cNvPr>
            <p:cNvSpPr/>
            <p:nvPr/>
          </p:nvSpPr>
          <p:spPr>
            <a:xfrm flipH="1">
              <a:off x="2763117" y="5059948"/>
              <a:ext cx="55446" cy="554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35" name="직선 연결선 134">
              <a:extLst>
                <a:ext uri="{FF2B5EF4-FFF2-40B4-BE49-F238E27FC236}">
                  <a16:creationId xmlns:a16="http://schemas.microsoft.com/office/drawing/2014/main" id="{BF1E7E79-BB70-4DB9-BD33-6B26E5012947}"/>
                </a:ext>
              </a:extLst>
            </p:cNvPr>
            <p:cNvCxnSpPr>
              <a:cxnSpLocks/>
            </p:cNvCxnSpPr>
            <p:nvPr/>
          </p:nvCxnSpPr>
          <p:spPr>
            <a:xfrm>
              <a:off x="813978" y="5941279"/>
              <a:ext cx="523004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0D37260E-4B59-4736-BFB0-A57E34D752A1}"/>
                </a:ext>
              </a:extLst>
            </p:cNvPr>
            <p:cNvSpPr txBox="1"/>
            <p:nvPr/>
          </p:nvSpPr>
          <p:spPr>
            <a:xfrm>
              <a:off x="729246" y="5462248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1"/>
                  </a:solidFill>
                  <a:latin typeface="+mn-ea"/>
                </a:rPr>
                <a:t>2019</a:t>
              </a:r>
              <a:endParaRPr lang="ko-KR" altLang="en-US" sz="20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EB1D777-15E3-4C1D-B274-5060CF3A0D1C}"/>
                </a:ext>
              </a:extLst>
            </p:cNvPr>
            <p:cNvSpPr txBox="1"/>
            <p:nvPr/>
          </p:nvSpPr>
          <p:spPr>
            <a:xfrm>
              <a:off x="1638517" y="5493026"/>
              <a:ext cx="713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06.27</a:t>
              </a:r>
              <a:endParaRPr lang="ko-KR" altLang="en-US" sz="16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68EBAA8-6F26-4E80-AEB0-61CBD5B62F0C}"/>
                </a:ext>
              </a:extLst>
            </p:cNvPr>
            <p:cNvSpPr txBox="1"/>
            <p:nvPr/>
          </p:nvSpPr>
          <p:spPr>
            <a:xfrm>
              <a:off x="3002166" y="5508415"/>
              <a:ext cx="28680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+mn-ea"/>
                  <a:cs typeface="Malgun Gothic"/>
                </a:rPr>
                <a:t>자본금 증자 </a:t>
              </a:r>
              <a:r>
                <a:rPr lang="en-US" altLang="ko-KR" sz="1200" dirty="0">
                  <a:latin typeface="+mn-ea"/>
                  <a:cs typeface="Malgun Gothic"/>
                </a:rPr>
                <a:t>(155</a:t>
              </a:r>
              <a:r>
                <a:rPr lang="ko-KR" altLang="en-US" sz="1200" dirty="0">
                  <a:latin typeface="+mn-ea"/>
                  <a:cs typeface="Malgun Gothic"/>
                </a:rPr>
                <a:t>백만원 </a:t>
              </a:r>
              <a:r>
                <a:rPr lang="en-US" altLang="ko-KR" sz="1200" dirty="0">
                  <a:latin typeface="+mn-ea"/>
                  <a:cs typeface="Malgun Gothic"/>
                </a:rPr>
                <a:t>-&gt; 255</a:t>
              </a:r>
              <a:r>
                <a:rPr lang="ko-KR" altLang="en-US" sz="1200" dirty="0">
                  <a:latin typeface="+mn-ea"/>
                  <a:cs typeface="Malgun Gothic"/>
                </a:rPr>
                <a:t>백만원</a:t>
              </a:r>
              <a:r>
                <a:rPr lang="en-US" altLang="ko-KR" sz="1200" dirty="0">
                  <a:latin typeface="+mn-ea"/>
                  <a:cs typeface="Malgun Gothic"/>
                </a:rPr>
                <a:t>)</a:t>
              </a:r>
              <a:endParaRPr lang="ko-KR" altLang="en-US" sz="1200" dirty="0">
                <a:latin typeface="+mn-ea"/>
                <a:cs typeface="Malgun Gothic"/>
              </a:endParaRPr>
            </a:p>
          </p:txBody>
        </p:sp>
        <p:sp>
          <p:nvSpPr>
            <p:cNvPr id="139" name="타원 138">
              <a:extLst>
                <a:ext uri="{FF2B5EF4-FFF2-40B4-BE49-F238E27FC236}">
                  <a16:creationId xmlns:a16="http://schemas.microsoft.com/office/drawing/2014/main" id="{9570C13A-EDB9-4287-B147-FC65C6AA9FDA}"/>
                </a:ext>
              </a:extLst>
            </p:cNvPr>
            <p:cNvSpPr/>
            <p:nvPr/>
          </p:nvSpPr>
          <p:spPr>
            <a:xfrm flipH="1">
              <a:off x="2763117" y="5634580"/>
              <a:ext cx="55446" cy="554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41" name="직선 연결선 140">
              <a:extLst>
                <a:ext uri="{FF2B5EF4-FFF2-40B4-BE49-F238E27FC236}">
                  <a16:creationId xmlns:a16="http://schemas.microsoft.com/office/drawing/2014/main" id="{087958B1-78EF-44BF-878B-CDC162E77637}"/>
                </a:ext>
              </a:extLst>
            </p:cNvPr>
            <p:cNvCxnSpPr>
              <a:cxnSpLocks/>
            </p:cNvCxnSpPr>
            <p:nvPr/>
          </p:nvCxnSpPr>
          <p:spPr>
            <a:xfrm>
              <a:off x="813978" y="6517476"/>
              <a:ext cx="523004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2B7EA4CD-CB3A-4578-B763-015B17C33DB8}"/>
                </a:ext>
              </a:extLst>
            </p:cNvPr>
            <p:cNvSpPr txBox="1"/>
            <p:nvPr/>
          </p:nvSpPr>
          <p:spPr>
            <a:xfrm>
              <a:off x="729246" y="6036880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1"/>
                  </a:solidFill>
                  <a:latin typeface="+mn-ea"/>
                </a:rPr>
                <a:t>2019</a:t>
              </a:r>
              <a:endParaRPr lang="ko-KR" altLang="en-US" sz="20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4861F4C3-5D9E-4EF2-8EFB-01B0358ED22B}"/>
                </a:ext>
              </a:extLst>
            </p:cNvPr>
            <p:cNvSpPr txBox="1"/>
            <p:nvPr/>
          </p:nvSpPr>
          <p:spPr>
            <a:xfrm>
              <a:off x="1638517" y="6067658"/>
              <a:ext cx="713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09.03</a:t>
              </a:r>
              <a:endParaRPr lang="ko-KR" altLang="en-US" sz="16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952B13C8-B445-4213-BE36-276ADAB92F92}"/>
                </a:ext>
              </a:extLst>
            </p:cNvPr>
            <p:cNvSpPr txBox="1"/>
            <p:nvPr/>
          </p:nvSpPr>
          <p:spPr>
            <a:xfrm>
              <a:off x="2967758" y="5995224"/>
              <a:ext cx="38902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latin typeface="+mn-ea"/>
                  <a:cs typeface="Malgun Gothic"/>
                </a:rPr>
                <a:t>외기 혼합을 이용한 고효율 </a:t>
              </a:r>
              <a:r>
                <a:rPr lang="ko-KR" altLang="en-US" sz="1200" dirty="0" err="1">
                  <a:latin typeface="+mn-ea"/>
                  <a:cs typeface="Malgun Gothic"/>
                </a:rPr>
                <a:t>외기냉방</a:t>
              </a:r>
              <a:r>
                <a:rPr lang="ko-KR" altLang="en-US" sz="1200" dirty="0">
                  <a:latin typeface="+mn-ea"/>
                  <a:cs typeface="Malgun Gothic"/>
                </a:rPr>
                <a:t> 시스템 특허 출원 및 취득</a:t>
              </a:r>
              <a:r>
                <a:rPr lang="en-US" altLang="ko-KR" sz="1200" dirty="0">
                  <a:latin typeface="+mn-ea"/>
                  <a:cs typeface="Malgun Gothic"/>
                </a:rPr>
                <a:t> (</a:t>
              </a:r>
              <a:r>
                <a:rPr lang="ko-KR" altLang="en-US" sz="1200" dirty="0">
                  <a:latin typeface="+mn-ea"/>
                  <a:cs typeface="Malgun Gothic"/>
                </a:rPr>
                <a:t>특허 제 </a:t>
              </a:r>
              <a:r>
                <a:rPr lang="en-US" altLang="ko-KR" sz="1200" dirty="0">
                  <a:latin typeface="+mn-ea"/>
                  <a:cs typeface="Malgun Gothic"/>
                </a:rPr>
                <a:t>10-1627810</a:t>
              </a:r>
              <a:r>
                <a:rPr lang="ko-KR" altLang="en-US" sz="1200" dirty="0">
                  <a:latin typeface="+mn-ea"/>
                  <a:cs typeface="Malgun Gothic"/>
                </a:rPr>
                <a:t>호</a:t>
              </a:r>
              <a:r>
                <a:rPr lang="en-US" altLang="ko-KR" sz="1200" dirty="0">
                  <a:latin typeface="+mn-ea"/>
                  <a:cs typeface="Malgun Gothic"/>
                </a:rPr>
                <a:t>)</a:t>
              </a:r>
              <a:endParaRPr lang="ko-KR" altLang="en-US" sz="1200" dirty="0">
                <a:latin typeface="+mn-ea"/>
                <a:cs typeface="Malgun Gothic"/>
              </a:endParaRPr>
            </a:p>
          </p:txBody>
        </p:sp>
        <p:sp>
          <p:nvSpPr>
            <p:cNvPr id="145" name="타원 144">
              <a:extLst>
                <a:ext uri="{FF2B5EF4-FFF2-40B4-BE49-F238E27FC236}">
                  <a16:creationId xmlns:a16="http://schemas.microsoft.com/office/drawing/2014/main" id="{02E19423-5FD2-485B-8B2B-281E67AF4641}"/>
                </a:ext>
              </a:extLst>
            </p:cNvPr>
            <p:cNvSpPr/>
            <p:nvPr/>
          </p:nvSpPr>
          <p:spPr>
            <a:xfrm flipH="1">
              <a:off x="2763117" y="6209212"/>
              <a:ext cx="55446" cy="554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46" name="직선 연결선 145">
              <a:extLst>
                <a:ext uri="{FF2B5EF4-FFF2-40B4-BE49-F238E27FC236}">
                  <a16:creationId xmlns:a16="http://schemas.microsoft.com/office/drawing/2014/main" id="{A606C2F2-74B5-4973-AF81-97AA862D6F38}"/>
                </a:ext>
              </a:extLst>
            </p:cNvPr>
            <p:cNvCxnSpPr>
              <a:cxnSpLocks/>
            </p:cNvCxnSpPr>
            <p:nvPr/>
          </p:nvCxnSpPr>
          <p:spPr>
            <a:xfrm>
              <a:off x="813978" y="7093674"/>
              <a:ext cx="523004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124989DC-A181-40CE-84B5-99FD844D4F2D}"/>
                </a:ext>
              </a:extLst>
            </p:cNvPr>
            <p:cNvSpPr txBox="1"/>
            <p:nvPr/>
          </p:nvSpPr>
          <p:spPr>
            <a:xfrm>
              <a:off x="729246" y="6611512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1"/>
                  </a:solidFill>
                  <a:latin typeface="+mn-ea"/>
                </a:rPr>
                <a:t>2020</a:t>
              </a:r>
              <a:endParaRPr lang="ko-KR" altLang="en-US" sz="20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E6EF761-78CF-4510-B6A6-FF11BF6EF999}"/>
                </a:ext>
              </a:extLst>
            </p:cNvPr>
            <p:cNvSpPr txBox="1"/>
            <p:nvPr/>
          </p:nvSpPr>
          <p:spPr>
            <a:xfrm>
              <a:off x="1638517" y="6642290"/>
              <a:ext cx="713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10.12</a:t>
              </a:r>
              <a:endParaRPr lang="ko-KR" altLang="en-US" sz="16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48FFC5F-A463-44E7-A5C1-5B918C5828C2}"/>
                </a:ext>
              </a:extLst>
            </p:cNvPr>
            <p:cNvSpPr txBox="1"/>
            <p:nvPr/>
          </p:nvSpPr>
          <p:spPr>
            <a:xfrm>
              <a:off x="2967758" y="6593957"/>
              <a:ext cx="34804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 err="1">
                  <a:latin typeface="+mn-ea"/>
                  <a:cs typeface="Malgun Gothic"/>
                </a:rPr>
                <a:t>중소벤처기업진흥공단</a:t>
              </a:r>
              <a:r>
                <a:rPr lang="ko-KR" altLang="en-US" sz="1200" dirty="0">
                  <a:latin typeface="+mn-ea"/>
                  <a:cs typeface="Malgun Gothic"/>
                </a:rPr>
                <a:t> 승인 아래 벤처기업 인증</a:t>
              </a:r>
              <a:endParaRPr lang="en-US" altLang="ko-KR" sz="1200" dirty="0">
                <a:latin typeface="+mn-ea"/>
                <a:cs typeface="Malgun Gothic"/>
              </a:endParaRPr>
            </a:p>
            <a:p>
              <a:r>
                <a:rPr lang="en-US" altLang="ko-KR" sz="1200" dirty="0">
                  <a:latin typeface="+mn-ea"/>
                  <a:cs typeface="Malgun Gothic"/>
                </a:rPr>
                <a:t>(</a:t>
              </a:r>
              <a:r>
                <a:rPr lang="ko-KR" altLang="en-US" sz="1200" dirty="0">
                  <a:latin typeface="+mn-ea"/>
                  <a:cs typeface="Malgun Gothic"/>
                </a:rPr>
                <a:t>제 </a:t>
              </a:r>
              <a:r>
                <a:rPr lang="en-US" altLang="ko-KR" sz="1200" dirty="0">
                  <a:latin typeface="+mn-ea"/>
                  <a:cs typeface="Malgun Gothic"/>
                </a:rPr>
                <a:t>20200402307</a:t>
              </a:r>
              <a:r>
                <a:rPr lang="ko-KR" altLang="en-US" sz="1200" dirty="0">
                  <a:latin typeface="+mn-ea"/>
                  <a:cs typeface="Malgun Gothic"/>
                </a:rPr>
                <a:t>호</a:t>
              </a:r>
              <a:r>
                <a:rPr lang="en-US" altLang="ko-KR" sz="1200" dirty="0">
                  <a:latin typeface="+mn-ea"/>
                  <a:cs typeface="Malgun Gothic"/>
                </a:rPr>
                <a:t>)</a:t>
              </a:r>
              <a:endParaRPr lang="ko-KR" altLang="en-US" sz="1200" dirty="0">
                <a:latin typeface="+mn-ea"/>
                <a:cs typeface="Malgun Gothic"/>
              </a:endParaRPr>
            </a:p>
          </p:txBody>
        </p:sp>
        <p:sp>
          <p:nvSpPr>
            <p:cNvPr id="150" name="타원 149">
              <a:extLst>
                <a:ext uri="{FF2B5EF4-FFF2-40B4-BE49-F238E27FC236}">
                  <a16:creationId xmlns:a16="http://schemas.microsoft.com/office/drawing/2014/main" id="{C68B8C5C-A923-4E50-A067-30ED3DD79927}"/>
                </a:ext>
              </a:extLst>
            </p:cNvPr>
            <p:cNvSpPr/>
            <p:nvPr/>
          </p:nvSpPr>
          <p:spPr>
            <a:xfrm flipH="1">
              <a:off x="2763117" y="6783844"/>
              <a:ext cx="55446" cy="554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1" name="직선 연결선 150">
              <a:extLst>
                <a:ext uri="{FF2B5EF4-FFF2-40B4-BE49-F238E27FC236}">
                  <a16:creationId xmlns:a16="http://schemas.microsoft.com/office/drawing/2014/main" id="{8303125C-D2ED-40EB-8039-72DC13BFCF8D}"/>
                </a:ext>
              </a:extLst>
            </p:cNvPr>
            <p:cNvCxnSpPr>
              <a:cxnSpLocks/>
            </p:cNvCxnSpPr>
            <p:nvPr/>
          </p:nvCxnSpPr>
          <p:spPr>
            <a:xfrm>
              <a:off x="813978" y="7669871"/>
              <a:ext cx="523004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BCFB2A54-2254-461F-950E-5DC4941D8BFC}"/>
                </a:ext>
              </a:extLst>
            </p:cNvPr>
            <p:cNvSpPr txBox="1"/>
            <p:nvPr/>
          </p:nvSpPr>
          <p:spPr>
            <a:xfrm>
              <a:off x="729246" y="7186144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1"/>
                  </a:solidFill>
                  <a:latin typeface="+mn-ea"/>
                </a:rPr>
                <a:t>2020</a:t>
              </a:r>
              <a:endParaRPr lang="ko-KR" altLang="en-US" sz="20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F0F9A14-BD02-4166-AAD7-8D62BB428DBC}"/>
                </a:ext>
              </a:extLst>
            </p:cNvPr>
            <p:cNvSpPr txBox="1"/>
            <p:nvPr/>
          </p:nvSpPr>
          <p:spPr>
            <a:xfrm>
              <a:off x="1638517" y="7216922"/>
              <a:ext cx="713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11.08</a:t>
              </a:r>
              <a:endParaRPr lang="ko-KR" altLang="en-US" sz="16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2772A20-BA05-4F6F-B014-302EED21E56E}"/>
                </a:ext>
              </a:extLst>
            </p:cNvPr>
            <p:cNvSpPr txBox="1"/>
            <p:nvPr/>
          </p:nvSpPr>
          <p:spPr>
            <a:xfrm>
              <a:off x="3002166" y="7247700"/>
              <a:ext cx="2512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+mn-ea"/>
                  <a:cs typeface="Malgun Gothic"/>
                </a:rPr>
                <a:t>업종 추가 </a:t>
              </a:r>
              <a:r>
                <a:rPr lang="en-US" altLang="ko-KR" sz="1200" dirty="0">
                  <a:latin typeface="+mn-ea"/>
                  <a:cs typeface="Malgun Gothic"/>
                </a:rPr>
                <a:t>(</a:t>
              </a:r>
              <a:r>
                <a:rPr lang="ko-KR" altLang="en-US" sz="1200" dirty="0">
                  <a:latin typeface="+mn-ea"/>
                  <a:cs typeface="Malgun Gothic"/>
                </a:rPr>
                <a:t>제조업</a:t>
              </a:r>
              <a:r>
                <a:rPr lang="en-US" altLang="ko-KR" sz="1200" dirty="0">
                  <a:latin typeface="+mn-ea"/>
                  <a:cs typeface="Malgun Gothic"/>
                </a:rPr>
                <a:t>-&gt; </a:t>
              </a:r>
              <a:r>
                <a:rPr lang="ko-KR" altLang="en-US" sz="1200" dirty="0" err="1">
                  <a:latin typeface="+mn-ea"/>
                  <a:cs typeface="Malgun Gothic"/>
                </a:rPr>
                <a:t>분전반</a:t>
              </a:r>
              <a:r>
                <a:rPr lang="ko-KR" altLang="en-US" sz="1200" dirty="0">
                  <a:latin typeface="+mn-ea"/>
                  <a:cs typeface="Malgun Gothic"/>
                </a:rPr>
                <a:t> 제작</a:t>
              </a:r>
              <a:r>
                <a:rPr lang="en-US" altLang="ko-KR" sz="1200" dirty="0">
                  <a:latin typeface="+mn-ea"/>
                  <a:cs typeface="Malgun Gothic"/>
                </a:rPr>
                <a:t>)</a:t>
              </a:r>
              <a:endParaRPr lang="ko-KR" altLang="en-US" sz="1200" dirty="0">
                <a:latin typeface="+mn-ea"/>
                <a:cs typeface="Malgun Gothic"/>
              </a:endParaRPr>
            </a:p>
          </p:txBody>
        </p:sp>
        <p:sp>
          <p:nvSpPr>
            <p:cNvPr id="155" name="타원 154">
              <a:extLst>
                <a:ext uri="{FF2B5EF4-FFF2-40B4-BE49-F238E27FC236}">
                  <a16:creationId xmlns:a16="http://schemas.microsoft.com/office/drawing/2014/main" id="{5C4A0FBD-F1A6-4EE8-9B84-DE529CC37CF7}"/>
                </a:ext>
              </a:extLst>
            </p:cNvPr>
            <p:cNvSpPr/>
            <p:nvPr/>
          </p:nvSpPr>
          <p:spPr>
            <a:xfrm flipH="1">
              <a:off x="2763117" y="7358476"/>
              <a:ext cx="55446" cy="554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6" name="직선 연결선 155">
              <a:extLst>
                <a:ext uri="{FF2B5EF4-FFF2-40B4-BE49-F238E27FC236}">
                  <a16:creationId xmlns:a16="http://schemas.microsoft.com/office/drawing/2014/main" id="{91542379-0414-40CA-B3DB-955EC195EF21}"/>
                </a:ext>
              </a:extLst>
            </p:cNvPr>
            <p:cNvCxnSpPr>
              <a:cxnSpLocks/>
            </p:cNvCxnSpPr>
            <p:nvPr/>
          </p:nvCxnSpPr>
          <p:spPr>
            <a:xfrm>
              <a:off x="813978" y="8246069"/>
              <a:ext cx="523004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A67618E-E97C-4311-9305-EE7F04DE01B3}"/>
                </a:ext>
              </a:extLst>
            </p:cNvPr>
            <p:cNvSpPr txBox="1"/>
            <p:nvPr/>
          </p:nvSpPr>
          <p:spPr>
            <a:xfrm>
              <a:off x="729246" y="7760774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1"/>
                  </a:solidFill>
                  <a:latin typeface="+mn-ea"/>
                </a:rPr>
                <a:t>2020</a:t>
              </a:r>
              <a:endParaRPr lang="ko-KR" altLang="en-US" sz="20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6C8DBD7F-A002-4B43-86A6-C7230A2ACF9A}"/>
                </a:ext>
              </a:extLst>
            </p:cNvPr>
            <p:cNvSpPr txBox="1"/>
            <p:nvPr/>
          </p:nvSpPr>
          <p:spPr>
            <a:xfrm>
              <a:off x="1638517" y="7791552"/>
              <a:ext cx="713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12.09</a:t>
              </a:r>
              <a:endParaRPr lang="ko-KR" altLang="en-US" sz="16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F66CF752-2075-4675-9E0B-A881BE870F43}"/>
                </a:ext>
              </a:extLst>
            </p:cNvPr>
            <p:cNvSpPr txBox="1"/>
            <p:nvPr/>
          </p:nvSpPr>
          <p:spPr>
            <a:xfrm>
              <a:off x="3002166" y="7769726"/>
              <a:ext cx="37618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latin typeface="+mn-ea"/>
                  <a:cs typeface="Malgun Gothic"/>
                </a:rPr>
                <a:t>공장 매입 및 본사 이전</a:t>
              </a:r>
              <a:r>
                <a:rPr lang="en-US" altLang="ko-KR" sz="1200" dirty="0">
                  <a:latin typeface="+mn-ea"/>
                  <a:cs typeface="Malgun Gothic"/>
                </a:rPr>
                <a:t> (</a:t>
              </a:r>
              <a:r>
                <a:rPr lang="ko-KR" altLang="en-US" sz="1200" dirty="0">
                  <a:latin typeface="+mn-ea"/>
                  <a:cs typeface="Malgun Gothic"/>
                </a:rPr>
                <a:t>서울시 금천구 가산디지털</a:t>
              </a:r>
              <a:r>
                <a:rPr lang="en-US" altLang="ko-KR" sz="1200" dirty="0">
                  <a:latin typeface="+mn-ea"/>
                  <a:cs typeface="Malgun Gothic"/>
                </a:rPr>
                <a:t>1</a:t>
              </a:r>
              <a:r>
                <a:rPr lang="ko-KR" altLang="en-US" sz="1200" dirty="0">
                  <a:latin typeface="+mn-ea"/>
                  <a:cs typeface="Malgun Gothic"/>
                </a:rPr>
                <a:t>로 </a:t>
              </a:r>
              <a:r>
                <a:rPr lang="en-US" altLang="ko-KR" sz="1200" dirty="0">
                  <a:latin typeface="+mn-ea"/>
                  <a:cs typeface="Malgun Gothic"/>
                </a:rPr>
                <a:t>75-15, G</a:t>
              </a:r>
              <a:r>
                <a:rPr lang="ko-KR" altLang="en-US" sz="1200" dirty="0">
                  <a:latin typeface="+mn-ea"/>
                  <a:cs typeface="Malgun Gothic"/>
                </a:rPr>
                <a:t>밸리 </a:t>
              </a:r>
              <a:r>
                <a:rPr lang="ko-KR" altLang="en-US" sz="1200" dirty="0" err="1">
                  <a:latin typeface="+mn-ea"/>
                  <a:cs typeface="Malgun Gothic"/>
                </a:rPr>
                <a:t>하우스디와이즈타워</a:t>
              </a:r>
              <a:r>
                <a:rPr lang="en-US" altLang="ko-KR" sz="1200" dirty="0">
                  <a:latin typeface="+mn-ea"/>
                  <a:cs typeface="Malgun Gothic"/>
                </a:rPr>
                <a:t>)</a:t>
              </a:r>
              <a:endParaRPr lang="ko-KR" altLang="en-US" sz="1200" dirty="0">
                <a:latin typeface="+mn-ea"/>
                <a:cs typeface="Malgun Gothic"/>
              </a:endParaRPr>
            </a:p>
          </p:txBody>
        </p:sp>
        <p:sp>
          <p:nvSpPr>
            <p:cNvPr id="160" name="타원 159">
              <a:extLst>
                <a:ext uri="{FF2B5EF4-FFF2-40B4-BE49-F238E27FC236}">
                  <a16:creationId xmlns:a16="http://schemas.microsoft.com/office/drawing/2014/main" id="{CFE21243-A912-4934-9CB6-E187DDAE5B79}"/>
                </a:ext>
              </a:extLst>
            </p:cNvPr>
            <p:cNvSpPr/>
            <p:nvPr/>
          </p:nvSpPr>
          <p:spPr>
            <a:xfrm flipH="1">
              <a:off x="2763117" y="7933106"/>
              <a:ext cx="55446" cy="554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72" name="직선 연결선 171">
              <a:extLst>
                <a:ext uri="{FF2B5EF4-FFF2-40B4-BE49-F238E27FC236}">
                  <a16:creationId xmlns:a16="http://schemas.microsoft.com/office/drawing/2014/main" id="{DE78E8BD-5B00-4FEC-A62B-C74DD7DF20F4}"/>
                </a:ext>
              </a:extLst>
            </p:cNvPr>
            <p:cNvCxnSpPr>
              <a:cxnSpLocks/>
            </p:cNvCxnSpPr>
            <p:nvPr/>
          </p:nvCxnSpPr>
          <p:spPr>
            <a:xfrm>
              <a:off x="813978" y="8822266"/>
              <a:ext cx="523004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E0AA4639-2E26-422A-8A17-05CB325F9A59}"/>
                </a:ext>
              </a:extLst>
            </p:cNvPr>
            <p:cNvSpPr txBox="1"/>
            <p:nvPr/>
          </p:nvSpPr>
          <p:spPr>
            <a:xfrm>
              <a:off x="729246" y="8336971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1"/>
                  </a:solidFill>
                  <a:latin typeface="+mn-ea"/>
                </a:rPr>
                <a:t>2021</a:t>
              </a:r>
              <a:endParaRPr lang="ko-KR" altLang="en-US" sz="20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7F54EE55-D1F2-4ED8-BAA7-78FAD2F3E2E3}"/>
                </a:ext>
              </a:extLst>
            </p:cNvPr>
            <p:cNvSpPr txBox="1"/>
            <p:nvPr/>
          </p:nvSpPr>
          <p:spPr>
            <a:xfrm>
              <a:off x="1638517" y="8367749"/>
              <a:ext cx="713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>
                      <a:lumMod val="75000"/>
                    </a:schemeClr>
                  </a:solidFill>
                  <a:latin typeface="+mn-ea"/>
                </a:rPr>
                <a:t>01.27</a:t>
              </a:r>
              <a:endParaRPr lang="ko-KR" altLang="en-US" sz="1600" b="1" dirty="0">
                <a:solidFill>
                  <a:schemeClr val="bg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4C2BD59A-2261-4FFF-AAF9-17DAB506C9FB}"/>
                </a:ext>
              </a:extLst>
            </p:cNvPr>
            <p:cNvSpPr txBox="1"/>
            <p:nvPr/>
          </p:nvSpPr>
          <p:spPr>
            <a:xfrm>
              <a:off x="2967758" y="8307301"/>
              <a:ext cx="3929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+mn-ea"/>
                  <a:cs typeface="Malgun Gothic"/>
                </a:rPr>
                <a:t>업종 추가</a:t>
              </a:r>
              <a:endParaRPr lang="en-US" altLang="ko-KR" sz="1200" dirty="0">
                <a:latin typeface="+mn-ea"/>
                <a:cs typeface="Malgun Gothic"/>
              </a:endParaRPr>
            </a:p>
            <a:p>
              <a:r>
                <a:rPr lang="en-US" altLang="ko-KR" sz="1200" dirty="0">
                  <a:latin typeface="+mn-ea"/>
                  <a:cs typeface="Malgun Gothic"/>
                </a:rPr>
                <a:t>(</a:t>
              </a:r>
              <a:r>
                <a:rPr lang="ko-KR" altLang="en-US" sz="1200" dirty="0">
                  <a:latin typeface="+mn-ea"/>
                  <a:cs typeface="Malgun Gothic"/>
                </a:rPr>
                <a:t>전기</a:t>
              </a:r>
              <a:r>
                <a:rPr lang="en-US" altLang="ko-KR" sz="1200" dirty="0">
                  <a:latin typeface="+mn-ea"/>
                  <a:cs typeface="Malgun Gothic"/>
                </a:rPr>
                <a:t>, </a:t>
              </a:r>
              <a:r>
                <a:rPr lang="ko-KR" altLang="en-US" sz="1200" dirty="0">
                  <a:latin typeface="+mn-ea"/>
                  <a:cs typeface="Malgun Gothic"/>
                </a:rPr>
                <a:t>가스 </a:t>
              </a:r>
              <a:r>
                <a:rPr lang="en-US" altLang="ko-KR" sz="1200" dirty="0">
                  <a:latin typeface="+mn-ea"/>
                  <a:cs typeface="Malgun Gothic"/>
                </a:rPr>
                <a:t>, </a:t>
              </a:r>
              <a:r>
                <a:rPr lang="ko-KR" altLang="en-US" sz="1200" dirty="0">
                  <a:latin typeface="+mn-ea"/>
                  <a:cs typeface="Malgun Gothic"/>
                </a:rPr>
                <a:t>증기 및 공기조절 </a:t>
              </a:r>
              <a:r>
                <a:rPr lang="ko-KR" altLang="en-US" sz="1200" dirty="0" err="1">
                  <a:latin typeface="+mn-ea"/>
                  <a:cs typeface="Malgun Gothic"/>
                </a:rPr>
                <a:t>공급업</a:t>
              </a:r>
              <a:r>
                <a:rPr lang="ko-KR" altLang="en-US" sz="1200" dirty="0">
                  <a:latin typeface="+mn-ea"/>
                  <a:cs typeface="Malgun Gothic"/>
                </a:rPr>
                <a:t> </a:t>
              </a:r>
              <a:r>
                <a:rPr lang="en-US" altLang="ko-KR" sz="1200" dirty="0">
                  <a:latin typeface="+mn-ea"/>
                  <a:cs typeface="Malgun Gothic"/>
                </a:rPr>
                <a:t>-&gt; </a:t>
              </a:r>
              <a:r>
                <a:rPr lang="ko-KR" altLang="en-US" sz="1200" dirty="0">
                  <a:latin typeface="+mn-ea"/>
                  <a:cs typeface="Malgun Gothic"/>
                </a:rPr>
                <a:t>전열교환기</a:t>
              </a:r>
              <a:r>
                <a:rPr lang="en-US" altLang="ko-KR" sz="1200" dirty="0">
                  <a:latin typeface="+mn-ea"/>
                  <a:cs typeface="Malgun Gothic"/>
                </a:rPr>
                <a:t>)</a:t>
              </a:r>
              <a:endParaRPr lang="ko-KR" altLang="en-US" sz="1200" dirty="0">
                <a:latin typeface="+mn-ea"/>
                <a:cs typeface="Malgun Gothic"/>
              </a:endParaRPr>
            </a:p>
          </p:txBody>
        </p:sp>
        <p:sp>
          <p:nvSpPr>
            <p:cNvPr id="177" name="타원 176">
              <a:extLst>
                <a:ext uri="{FF2B5EF4-FFF2-40B4-BE49-F238E27FC236}">
                  <a16:creationId xmlns:a16="http://schemas.microsoft.com/office/drawing/2014/main" id="{AE97F909-F210-4031-8028-728B60E482DE}"/>
                </a:ext>
              </a:extLst>
            </p:cNvPr>
            <p:cNvSpPr/>
            <p:nvPr/>
          </p:nvSpPr>
          <p:spPr>
            <a:xfrm flipH="1">
              <a:off x="2763117" y="8509303"/>
              <a:ext cx="55446" cy="554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2" name="제목 1">
            <a:extLst>
              <a:ext uri="{FF2B5EF4-FFF2-40B4-BE49-F238E27FC236}">
                <a16:creationId xmlns:a16="http://schemas.microsoft.com/office/drawing/2014/main" id="{5DAF1EA4-5B9B-4B14-90FE-463A04EC9C24}"/>
              </a:ext>
            </a:extLst>
          </p:cNvPr>
          <p:cNvSpPr txBox="1">
            <a:spLocks/>
          </p:cNvSpPr>
          <p:nvPr/>
        </p:nvSpPr>
        <p:spPr>
          <a:xfrm>
            <a:off x="655131" y="668981"/>
            <a:ext cx="1558609" cy="842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b="1">
                <a:solidFill>
                  <a:schemeClr val="bg1"/>
                </a:solidFill>
              </a:rPr>
              <a:t>연혁 </a:t>
            </a:r>
            <a:r>
              <a:rPr lang="en-US" altLang="ko-KR" sz="2800" b="1">
                <a:solidFill>
                  <a:schemeClr val="bg1"/>
                </a:solidFill>
              </a:rPr>
              <a:t>&amp;</a:t>
            </a:r>
            <a:br>
              <a:rPr lang="en-US" altLang="ko-KR" sz="2800" b="1">
                <a:solidFill>
                  <a:schemeClr val="bg1"/>
                </a:solidFill>
              </a:rPr>
            </a:br>
            <a:r>
              <a:rPr lang="ko-KR" altLang="en-US" sz="2800" b="1">
                <a:solidFill>
                  <a:schemeClr val="bg1"/>
                </a:solidFill>
              </a:rPr>
              <a:t>조직도</a:t>
            </a:r>
            <a:endParaRPr lang="en-US" altLang="ko-KR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89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58CFE3A-D617-437C-9BF6-85F8B64F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410D43F2-F869-40C2-8206-727B8672B53D}" type="slidenum">
              <a:rPr lang="en-US" smtClean="0"/>
              <a:pPr/>
              <a:t>7</a:t>
            </a:fld>
            <a:r>
              <a:rPr lang="en-US"/>
              <a:t> -</a:t>
            </a:r>
            <a:endParaRPr lang="en-US" dirty="0"/>
          </a:p>
        </p:txBody>
      </p:sp>
      <p:pic>
        <p:nvPicPr>
          <p:cNvPr id="5" name="그림 개체 틀 4">
            <a:extLst>
              <a:ext uri="{FF2B5EF4-FFF2-40B4-BE49-F238E27FC236}">
                <a16:creationId xmlns:a16="http://schemas.microsoft.com/office/drawing/2014/main" id="{294E4F08-5E94-41A3-A2D5-14FACEEA5D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519" b="27245"/>
          <a:stretch/>
        </p:blipFill>
        <p:spPr>
          <a:xfrm>
            <a:off x="0" y="0"/>
            <a:ext cx="6858000" cy="1440493"/>
          </a:xfr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09156BB4-12FE-4F42-AA08-A1DE62BFD616}"/>
              </a:ext>
            </a:extLst>
          </p:cNvPr>
          <p:cNvGrpSpPr/>
          <p:nvPr/>
        </p:nvGrpSpPr>
        <p:grpSpPr>
          <a:xfrm>
            <a:off x="657967" y="2082972"/>
            <a:ext cx="5542066" cy="6636651"/>
            <a:chOff x="657967" y="2082972"/>
            <a:chExt cx="5542066" cy="6636651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24E79044-3EA9-43EE-AF25-2BDC6202A933}"/>
                </a:ext>
              </a:extLst>
            </p:cNvPr>
            <p:cNvGrpSpPr/>
            <p:nvPr/>
          </p:nvGrpSpPr>
          <p:grpSpPr>
            <a:xfrm>
              <a:off x="1392453" y="2931091"/>
              <a:ext cx="4073095" cy="3519343"/>
              <a:chOff x="1392453" y="2931091"/>
              <a:chExt cx="4073095" cy="3519343"/>
            </a:xfrm>
          </p:grpSpPr>
          <p:cxnSp>
            <p:nvCxnSpPr>
              <p:cNvPr id="73" name="직선 연결선 72">
                <a:extLst>
                  <a:ext uri="{FF2B5EF4-FFF2-40B4-BE49-F238E27FC236}">
                    <a16:creationId xmlns:a16="http://schemas.microsoft.com/office/drawing/2014/main" id="{4F818B4C-FA98-4F80-BB17-1D44FFF5C0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1598" y="2931091"/>
                <a:ext cx="0" cy="2184962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직선 연결선 78">
                <a:extLst>
                  <a:ext uri="{FF2B5EF4-FFF2-40B4-BE49-F238E27FC236}">
                    <a16:creationId xmlns:a16="http://schemas.microsoft.com/office/drawing/2014/main" id="{339C6B97-97E2-42F7-A6A9-0C14ADF1D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2453" y="5116053"/>
                <a:ext cx="407309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직선 연결선 102">
                <a:extLst>
                  <a:ext uri="{FF2B5EF4-FFF2-40B4-BE49-F238E27FC236}">
                    <a16:creationId xmlns:a16="http://schemas.microsoft.com/office/drawing/2014/main" id="{91EEF19B-5584-44CD-87E5-4464333B1B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2453" y="5116324"/>
                <a:ext cx="0" cy="133411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직선 연결선 104">
                <a:extLst>
                  <a:ext uri="{FF2B5EF4-FFF2-40B4-BE49-F238E27FC236}">
                    <a16:creationId xmlns:a16="http://schemas.microsoft.com/office/drawing/2014/main" id="{5697D929-84E8-4A7D-9263-54C2F912A7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1598" y="5116324"/>
                <a:ext cx="0" cy="133411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직선 연결선 106">
                <a:extLst>
                  <a:ext uri="{FF2B5EF4-FFF2-40B4-BE49-F238E27FC236}">
                    <a16:creationId xmlns:a16="http://schemas.microsoft.com/office/drawing/2014/main" id="{AB099467-6E7A-4B29-9151-12012DDB5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3412" y="5116324"/>
                <a:ext cx="0" cy="133411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CF06589C-A0E7-46F5-B51D-AEA63F23084C}"/>
                </a:ext>
              </a:extLst>
            </p:cNvPr>
            <p:cNvGrpSpPr/>
            <p:nvPr/>
          </p:nvGrpSpPr>
          <p:grpSpPr>
            <a:xfrm>
              <a:off x="2903044" y="2082972"/>
              <a:ext cx="1050003" cy="905706"/>
              <a:chOff x="2903044" y="2082972"/>
              <a:chExt cx="1050003" cy="905706"/>
            </a:xfrm>
          </p:grpSpPr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FB35490E-2D3F-446D-8E7B-6160A5C7B1D9}"/>
                  </a:ext>
                </a:extLst>
              </p:cNvPr>
              <p:cNvSpPr/>
              <p:nvPr/>
            </p:nvSpPr>
            <p:spPr>
              <a:xfrm>
                <a:off x="2903044" y="2086157"/>
                <a:ext cx="902521" cy="902521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8B00A81D-41D2-4B10-A575-A820ABEECFE3}"/>
                  </a:ext>
                </a:extLst>
              </p:cNvPr>
              <p:cNvSpPr/>
              <p:nvPr/>
            </p:nvSpPr>
            <p:spPr>
              <a:xfrm>
                <a:off x="3050526" y="2086157"/>
                <a:ext cx="902521" cy="902521"/>
              </a:xfrm>
              <a:prstGeom prst="ellipse">
                <a:avLst/>
              </a:prstGeom>
              <a:solidFill>
                <a:schemeClr val="accent5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68" name="타원 67">
                <a:extLst>
                  <a:ext uri="{FF2B5EF4-FFF2-40B4-BE49-F238E27FC236}">
                    <a16:creationId xmlns:a16="http://schemas.microsoft.com/office/drawing/2014/main" id="{D31F15EC-F1CF-45B4-8529-45D34E0ABC1C}"/>
                  </a:ext>
                </a:extLst>
              </p:cNvPr>
              <p:cNvSpPr/>
              <p:nvPr/>
            </p:nvSpPr>
            <p:spPr>
              <a:xfrm>
                <a:off x="2976785" y="2082972"/>
                <a:ext cx="902521" cy="90252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>
                    <a:solidFill>
                      <a:schemeClr val="bg1"/>
                    </a:solidFill>
                  </a:rPr>
                  <a:t>대표이사</a:t>
                </a:r>
              </a:p>
            </p:txBody>
          </p:sp>
        </p:grp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79AD35A7-A721-4645-A740-1932EE71DD8E}"/>
                </a:ext>
              </a:extLst>
            </p:cNvPr>
            <p:cNvSpPr/>
            <p:nvPr/>
          </p:nvSpPr>
          <p:spPr>
            <a:xfrm>
              <a:off x="2925966" y="4422281"/>
              <a:ext cx="1140516" cy="3802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/>
                <a:t>총괄이사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826A35C5-0EAB-4E3E-9316-BD39B51D7881}"/>
                </a:ext>
              </a:extLst>
            </p:cNvPr>
            <p:cNvGrpSpPr/>
            <p:nvPr/>
          </p:nvGrpSpPr>
          <p:grpSpPr>
            <a:xfrm>
              <a:off x="2897406" y="3248115"/>
              <a:ext cx="1055642" cy="905706"/>
              <a:chOff x="2897406" y="3248115"/>
              <a:chExt cx="1055642" cy="905706"/>
            </a:xfrm>
          </p:grpSpPr>
          <p:sp>
            <p:nvSpPr>
              <p:cNvPr id="85" name="타원 84">
                <a:extLst>
                  <a:ext uri="{FF2B5EF4-FFF2-40B4-BE49-F238E27FC236}">
                    <a16:creationId xmlns:a16="http://schemas.microsoft.com/office/drawing/2014/main" id="{593D3E84-C8D6-4B5E-89D0-F827F28BD045}"/>
                  </a:ext>
                </a:extLst>
              </p:cNvPr>
              <p:cNvSpPr/>
              <p:nvPr/>
            </p:nvSpPr>
            <p:spPr>
              <a:xfrm>
                <a:off x="3050525" y="3251300"/>
                <a:ext cx="902523" cy="902521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id="{809DA8A0-9AC2-481B-9C92-EA89CFDA6068}"/>
                  </a:ext>
                </a:extLst>
              </p:cNvPr>
              <p:cNvSpPr/>
              <p:nvPr/>
            </p:nvSpPr>
            <p:spPr>
              <a:xfrm>
                <a:off x="2897406" y="3251300"/>
                <a:ext cx="902523" cy="902521"/>
              </a:xfrm>
              <a:prstGeom prst="ellipse">
                <a:avLst/>
              </a:prstGeom>
              <a:solidFill>
                <a:schemeClr val="accent5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/>
              </a:p>
            </p:txBody>
          </p:sp>
          <p:sp>
            <p:nvSpPr>
              <p:cNvPr id="86" name="타원 85">
                <a:extLst>
                  <a:ext uri="{FF2B5EF4-FFF2-40B4-BE49-F238E27FC236}">
                    <a16:creationId xmlns:a16="http://schemas.microsoft.com/office/drawing/2014/main" id="{CEC3D4D3-D121-4FBC-A5CE-97873FC9AE41}"/>
                  </a:ext>
                </a:extLst>
              </p:cNvPr>
              <p:cNvSpPr/>
              <p:nvPr/>
            </p:nvSpPr>
            <p:spPr>
              <a:xfrm>
                <a:off x="2976785" y="3248115"/>
                <a:ext cx="902523" cy="90252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 dirty="0"/>
                  <a:t>기술고문</a:t>
                </a:r>
              </a:p>
            </p:txBody>
          </p:sp>
        </p:grpSp>
        <p:sp>
          <p:nvSpPr>
            <p:cNvPr id="109" name="타원 108">
              <a:extLst>
                <a:ext uri="{FF2B5EF4-FFF2-40B4-BE49-F238E27FC236}">
                  <a16:creationId xmlns:a16="http://schemas.microsoft.com/office/drawing/2014/main" id="{F969AEA0-4782-4492-A7E0-0DF15DF00A07}"/>
                </a:ext>
              </a:extLst>
            </p:cNvPr>
            <p:cNvSpPr/>
            <p:nvPr/>
          </p:nvSpPr>
          <p:spPr>
            <a:xfrm>
              <a:off x="936524" y="5332118"/>
              <a:ext cx="902521" cy="90252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5129452-8B01-49D3-9B3E-C3884AE49421}"/>
                </a:ext>
              </a:extLst>
            </p:cNvPr>
            <p:cNvSpPr txBox="1"/>
            <p:nvPr/>
          </p:nvSpPr>
          <p:spPr>
            <a:xfrm>
              <a:off x="910730" y="5550514"/>
              <a:ext cx="95410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경영</a:t>
              </a:r>
              <a:endParaRPr lang="en-US" altLang="ko-KR" sz="12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관리부</a:t>
              </a:r>
            </a:p>
          </p:txBody>
        </p:sp>
        <p:sp>
          <p:nvSpPr>
            <p:cNvPr id="113" name="타원 112">
              <a:extLst>
                <a:ext uri="{FF2B5EF4-FFF2-40B4-BE49-F238E27FC236}">
                  <a16:creationId xmlns:a16="http://schemas.microsoft.com/office/drawing/2014/main" id="{FED3CC21-D6FF-43F5-8FC0-BE2EC10491FE}"/>
                </a:ext>
              </a:extLst>
            </p:cNvPr>
            <p:cNvSpPr/>
            <p:nvPr/>
          </p:nvSpPr>
          <p:spPr>
            <a:xfrm>
              <a:off x="2991531" y="5332118"/>
              <a:ext cx="902521" cy="90252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994FB9B-5FA2-4307-8744-C52DD036C572}"/>
                </a:ext>
              </a:extLst>
            </p:cNvPr>
            <p:cNvSpPr txBox="1"/>
            <p:nvPr/>
          </p:nvSpPr>
          <p:spPr>
            <a:xfrm>
              <a:off x="2965737" y="5642847"/>
              <a:ext cx="95410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200" dirty="0" err="1">
                  <a:solidFill>
                    <a:schemeClr val="bg1"/>
                  </a:solidFill>
                </a:rPr>
                <a:t>공사부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5" name="타원 114">
              <a:extLst>
                <a:ext uri="{FF2B5EF4-FFF2-40B4-BE49-F238E27FC236}">
                  <a16:creationId xmlns:a16="http://schemas.microsoft.com/office/drawing/2014/main" id="{44E1704E-C1BC-4DF2-A01E-3B3ED459A6A5}"/>
                </a:ext>
              </a:extLst>
            </p:cNvPr>
            <p:cNvSpPr/>
            <p:nvPr/>
          </p:nvSpPr>
          <p:spPr>
            <a:xfrm>
              <a:off x="5020744" y="5332118"/>
              <a:ext cx="902521" cy="90252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E663C7E-AE7D-4843-8CBF-A71E83C345C6}"/>
                </a:ext>
              </a:extLst>
            </p:cNvPr>
            <p:cNvSpPr txBox="1"/>
            <p:nvPr/>
          </p:nvSpPr>
          <p:spPr>
            <a:xfrm>
              <a:off x="4994950" y="5550514"/>
              <a:ext cx="95410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기획</a:t>
              </a:r>
              <a:r>
                <a:rPr lang="en-US" altLang="ko-KR" sz="1200" dirty="0">
                  <a:solidFill>
                    <a:schemeClr val="bg1"/>
                  </a:solidFill>
                </a:rPr>
                <a:t>&amp;</a:t>
              </a:r>
            </a:p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연구부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5D047D7-5963-4840-90FA-52D1790B6262}"/>
                </a:ext>
              </a:extLst>
            </p:cNvPr>
            <p:cNvGrpSpPr/>
            <p:nvPr/>
          </p:nvGrpSpPr>
          <p:grpSpPr>
            <a:xfrm>
              <a:off x="657967" y="6623299"/>
              <a:ext cx="1468971" cy="943928"/>
              <a:chOff x="657967" y="6623299"/>
              <a:chExt cx="1468971" cy="943928"/>
            </a:xfrm>
          </p:grpSpPr>
          <p:sp>
            <p:nvSpPr>
              <p:cNvPr id="121" name="직사각형 120">
                <a:extLst>
                  <a:ext uri="{FF2B5EF4-FFF2-40B4-BE49-F238E27FC236}">
                    <a16:creationId xmlns:a16="http://schemas.microsoft.com/office/drawing/2014/main" id="{A25599C1-BE99-4591-9BCD-CB5658B70361}"/>
                  </a:ext>
                </a:extLst>
              </p:cNvPr>
              <p:cNvSpPr/>
              <p:nvPr/>
            </p:nvSpPr>
            <p:spPr>
              <a:xfrm>
                <a:off x="657967" y="6623299"/>
                <a:ext cx="1468971" cy="3802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총무팀</a:t>
                </a:r>
              </a:p>
            </p:txBody>
          </p:sp>
          <p:sp>
            <p:nvSpPr>
              <p:cNvPr id="122" name="직사각형 121">
                <a:extLst>
                  <a:ext uri="{FF2B5EF4-FFF2-40B4-BE49-F238E27FC236}">
                    <a16:creationId xmlns:a16="http://schemas.microsoft.com/office/drawing/2014/main" id="{51B83B72-656B-4A44-ADE0-3EBB3B93531F}"/>
                  </a:ext>
                </a:extLst>
              </p:cNvPr>
              <p:cNvSpPr/>
              <p:nvPr/>
            </p:nvSpPr>
            <p:spPr>
              <a:xfrm>
                <a:off x="657967" y="7186970"/>
                <a:ext cx="1468971" cy="3802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자재관리팀</a:t>
                </a:r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E7866AF-EB16-4642-9606-A0FED37A853E}"/>
                </a:ext>
              </a:extLst>
            </p:cNvPr>
            <p:cNvGrpSpPr/>
            <p:nvPr/>
          </p:nvGrpSpPr>
          <p:grpSpPr>
            <a:xfrm>
              <a:off x="2691612" y="6623299"/>
              <a:ext cx="1468971" cy="2096324"/>
              <a:chOff x="2691612" y="6623299"/>
              <a:chExt cx="1468971" cy="2096324"/>
            </a:xfrm>
          </p:grpSpPr>
          <p:sp>
            <p:nvSpPr>
              <p:cNvPr id="130" name="직사각형 129">
                <a:extLst>
                  <a:ext uri="{FF2B5EF4-FFF2-40B4-BE49-F238E27FC236}">
                    <a16:creationId xmlns:a16="http://schemas.microsoft.com/office/drawing/2014/main" id="{1D185043-186F-485C-9A26-969A0C0E1DF9}"/>
                  </a:ext>
                </a:extLst>
              </p:cNvPr>
              <p:cNvSpPr/>
              <p:nvPr/>
            </p:nvSpPr>
            <p:spPr>
              <a:xfrm>
                <a:off x="2691612" y="6623299"/>
                <a:ext cx="1468971" cy="3802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공사</a:t>
                </a:r>
                <a:r>
                  <a:rPr lang="en-US" altLang="ko-KR" sz="1200" dirty="0">
                    <a:solidFill>
                      <a:schemeClr val="tx1"/>
                    </a:solidFill>
                  </a:rPr>
                  <a:t>1</a:t>
                </a:r>
                <a:r>
                  <a:rPr lang="ko-KR" altLang="en-US" sz="1200" dirty="0">
                    <a:solidFill>
                      <a:schemeClr val="tx1"/>
                    </a:solidFill>
                  </a:rPr>
                  <a:t>팀</a:t>
                </a:r>
              </a:p>
            </p:txBody>
          </p:sp>
          <p:sp>
            <p:nvSpPr>
              <p:cNvPr id="131" name="직사각형 130">
                <a:extLst>
                  <a:ext uri="{FF2B5EF4-FFF2-40B4-BE49-F238E27FC236}">
                    <a16:creationId xmlns:a16="http://schemas.microsoft.com/office/drawing/2014/main" id="{7A047D61-953C-41DB-921F-67C60086CCD6}"/>
                  </a:ext>
                </a:extLst>
              </p:cNvPr>
              <p:cNvSpPr/>
              <p:nvPr/>
            </p:nvSpPr>
            <p:spPr>
              <a:xfrm>
                <a:off x="2691612" y="7186970"/>
                <a:ext cx="1468971" cy="3802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공사</a:t>
                </a:r>
                <a:r>
                  <a:rPr lang="en-US" altLang="ko-KR" sz="1200" dirty="0">
                    <a:solidFill>
                      <a:schemeClr val="tx1"/>
                    </a:solidFill>
                  </a:rPr>
                  <a:t>2</a:t>
                </a:r>
                <a:r>
                  <a:rPr lang="ko-KR" altLang="en-US" sz="1200" dirty="0">
                    <a:solidFill>
                      <a:schemeClr val="tx1"/>
                    </a:solidFill>
                  </a:rPr>
                  <a:t>팀</a:t>
                </a:r>
              </a:p>
            </p:txBody>
          </p:sp>
          <p:sp>
            <p:nvSpPr>
              <p:cNvPr id="132" name="직사각형 131">
                <a:extLst>
                  <a:ext uri="{FF2B5EF4-FFF2-40B4-BE49-F238E27FC236}">
                    <a16:creationId xmlns:a16="http://schemas.microsoft.com/office/drawing/2014/main" id="{920634D6-58CC-4D0C-ACD9-11B997471E8B}"/>
                  </a:ext>
                </a:extLst>
              </p:cNvPr>
              <p:cNvSpPr/>
              <p:nvPr/>
            </p:nvSpPr>
            <p:spPr>
              <a:xfrm>
                <a:off x="2691612" y="7763168"/>
                <a:ext cx="1468971" cy="3802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공사</a:t>
                </a:r>
                <a:r>
                  <a:rPr lang="en-US" altLang="ko-KR" sz="1200" dirty="0">
                    <a:solidFill>
                      <a:schemeClr val="tx1"/>
                    </a:solidFill>
                  </a:rPr>
                  <a:t>3</a:t>
                </a:r>
                <a:r>
                  <a:rPr lang="ko-KR" altLang="en-US" sz="1200" dirty="0">
                    <a:solidFill>
                      <a:schemeClr val="tx1"/>
                    </a:solidFill>
                  </a:rPr>
                  <a:t>팀</a:t>
                </a:r>
              </a:p>
            </p:txBody>
          </p:sp>
          <p:sp>
            <p:nvSpPr>
              <p:cNvPr id="136" name="직사각형 135">
                <a:extLst>
                  <a:ext uri="{FF2B5EF4-FFF2-40B4-BE49-F238E27FC236}">
                    <a16:creationId xmlns:a16="http://schemas.microsoft.com/office/drawing/2014/main" id="{B8A6A57D-592D-407D-8E1E-93B399CA4DCB}"/>
                  </a:ext>
                </a:extLst>
              </p:cNvPr>
              <p:cNvSpPr/>
              <p:nvPr/>
            </p:nvSpPr>
            <p:spPr>
              <a:xfrm>
                <a:off x="2691612" y="8339366"/>
                <a:ext cx="1468971" cy="3802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공사</a:t>
                </a:r>
                <a:r>
                  <a:rPr lang="en-US" altLang="ko-KR" sz="1200" dirty="0">
                    <a:solidFill>
                      <a:schemeClr val="tx1"/>
                    </a:solidFill>
                  </a:rPr>
                  <a:t>4</a:t>
                </a:r>
                <a:r>
                  <a:rPr lang="ko-KR" altLang="en-US" sz="1200" dirty="0">
                    <a:solidFill>
                      <a:schemeClr val="tx1"/>
                    </a:solidFill>
                  </a:rPr>
                  <a:t>팀</a:t>
                </a:r>
              </a:p>
            </p:txBody>
          </p:sp>
        </p:grpSp>
        <p:sp>
          <p:nvSpPr>
            <p:cNvPr id="137" name="직사각형 136">
              <a:extLst>
                <a:ext uri="{FF2B5EF4-FFF2-40B4-BE49-F238E27FC236}">
                  <a16:creationId xmlns:a16="http://schemas.microsoft.com/office/drawing/2014/main" id="{9B737498-B4D2-4199-AB61-69A0F63F291A}"/>
                </a:ext>
              </a:extLst>
            </p:cNvPr>
            <p:cNvSpPr/>
            <p:nvPr/>
          </p:nvSpPr>
          <p:spPr>
            <a:xfrm>
              <a:off x="4731062" y="6623299"/>
              <a:ext cx="1468971" cy="38025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신규사업팀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73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제목 21">
            <a:extLst>
              <a:ext uri="{FF2B5EF4-FFF2-40B4-BE49-F238E27FC236}">
                <a16:creationId xmlns:a16="http://schemas.microsoft.com/office/drawing/2014/main" id="{84EB0FBF-EB6C-4425-A1BF-3AF21E388130}"/>
              </a:ext>
            </a:extLst>
          </p:cNvPr>
          <p:cNvSpPr txBox="1">
            <a:spLocks/>
          </p:cNvSpPr>
          <p:nvPr/>
        </p:nvSpPr>
        <p:spPr>
          <a:xfrm>
            <a:off x="837451" y="597613"/>
            <a:ext cx="5183102" cy="471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비전</a:t>
            </a:r>
            <a:r>
              <a:rPr lang="en-US" altLang="ko-KR" sz="16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</a:t>
            </a:r>
            <a:r>
              <a:rPr lang="en-US" altLang="ko-KR" sz="1600">
                <a:solidFill>
                  <a:schemeClr val="bg1">
                    <a:lumMod val="75000"/>
                  </a:schemeClr>
                </a:solidFill>
                <a:latin typeface="맑은 고딕" panose="020B0503020000020004" pitchFamily="50" charset="-127"/>
              </a:rPr>
              <a:t>Company Vision</a:t>
            </a:r>
            <a:endParaRPr lang="ko-KR" altLang="en-US" sz="1600">
              <a:solidFill>
                <a:schemeClr val="bg1">
                  <a:lumMod val="7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58CFE3A-D617-437C-9BF6-85F8B64F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410D43F2-F869-40C2-8206-727B8672B53D}" type="slidenum">
              <a:rPr lang="en-US" smtClean="0"/>
              <a:pPr/>
              <a:t>8</a:t>
            </a:fld>
            <a:r>
              <a:rPr lang="en-US"/>
              <a:t> -</a:t>
            </a:r>
            <a:endParaRPr 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8E8CCF09-3358-45D0-9598-6A7800C273DE}"/>
              </a:ext>
            </a:extLst>
          </p:cNvPr>
          <p:cNvGrpSpPr/>
          <p:nvPr/>
        </p:nvGrpSpPr>
        <p:grpSpPr>
          <a:xfrm>
            <a:off x="824160" y="1816583"/>
            <a:ext cx="5209674" cy="6738066"/>
            <a:chOff x="824160" y="1816583"/>
            <a:chExt cx="5209674" cy="6738066"/>
          </a:xfrm>
        </p:grpSpPr>
        <p:sp>
          <p:nvSpPr>
            <p:cNvPr id="101" name="자유형: 도형 100">
              <a:extLst>
                <a:ext uri="{FF2B5EF4-FFF2-40B4-BE49-F238E27FC236}">
                  <a16:creationId xmlns:a16="http://schemas.microsoft.com/office/drawing/2014/main" id="{DDB393B7-15FD-4C52-82A1-915247C6CF79}"/>
                </a:ext>
              </a:extLst>
            </p:cNvPr>
            <p:cNvSpPr/>
            <p:nvPr/>
          </p:nvSpPr>
          <p:spPr>
            <a:xfrm flipH="1">
              <a:off x="2895600" y="4139921"/>
              <a:ext cx="1066800" cy="326116"/>
            </a:xfrm>
            <a:custGeom>
              <a:avLst/>
              <a:gdLst>
                <a:gd name="connsiteX0" fmla="*/ 1285140 w 1442050"/>
                <a:gd name="connsiteY0" fmla="*/ 0 h 646632"/>
                <a:gd name="connsiteX1" fmla="*/ 721025 w 1442050"/>
                <a:gd name="connsiteY1" fmla="*/ 0 h 646632"/>
                <a:gd name="connsiteX2" fmla="*/ 156910 w 1442050"/>
                <a:gd name="connsiteY2" fmla="*/ 0 h 646632"/>
                <a:gd name="connsiteX3" fmla="*/ 245811 w 1442050"/>
                <a:gd name="connsiteY3" fmla="*/ 145245 h 646632"/>
                <a:gd name="connsiteX4" fmla="*/ 0 w 1442050"/>
                <a:gd name="connsiteY4" fmla="*/ 145245 h 646632"/>
                <a:gd name="connsiteX5" fmla="*/ 721025 w 1442050"/>
                <a:gd name="connsiteY5" fmla="*/ 646632 h 646632"/>
                <a:gd name="connsiteX6" fmla="*/ 1442050 w 1442050"/>
                <a:gd name="connsiteY6" fmla="*/ 145245 h 646632"/>
                <a:gd name="connsiteX7" fmla="*/ 1196239 w 1442050"/>
                <a:gd name="connsiteY7" fmla="*/ 145245 h 646632"/>
                <a:gd name="connsiteX8" fmla="*/ 1285140 w 1442050"/>
                <a:gd name="connsiteY8" fmla="*/ 0 h 64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050" h="646632">
                  <a:moveTo>
                    <a:pt x="1285140" y="0"/>
                  </a:moveTo>
                  <a:lnTo>
                    <a:pt x="721025" y="0"/>
                  </a:lnTo>
                  <a:lnTo>
                    <a:pt x="156910" y="0"/>
                  </a:lnTo>
                  <a:cubicBezTo>
                    <a:pt x="195570" y="31110"/>
                    <a:pt x="230598" y="79897"/>
                    <a:pt x="245811" y="145245"/>
                  </a:cubicBezTo>
                  <a:lnTo>
                    <a:pt x="0" y="145245"/>
                  </a:lnTo>
                  <a:lnTo>
                    <a:pt x="721025" y="646632"/>
                  </a:lnTo>
                  <a:lnTo>
                    <a:pt x="1442050" y="145245"/>
                  </a:lnTo>
                  <a:lnTo>
                    <a:pt x="1196239" y="145245"/>
                  </a:lnTo>
                  <a:cubicBezTo>
                    <a:pt x="1211452" y="79897"/>
                    <a:pt x="1246480" y="31110"/>
                    <a:pt x="1285140" y="0"/>
                  </a:cubicBezTo>
                  <a:close/>
                </a:path>
              </a:pathLst>
            </a:cu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ko-KR" altLang="en-US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8CE15B50-9713-4376-A786-8B2A4E609E98}"/>
                </a:ext>
              </a:extLst>
            </p:cNvPr>
            <p:cNvGrpSpPr/>
            <p:nvPr/>
          </p:nvGrpSpPr>
          <p:grpSpPr>
            <a:xfrm>
              <a:off x="2193625" y="1816583"/>
              <a:ext cx="2470750" cy="2128004"/>
              <a:chOff x="2147295" y="1551830"/>
              <a:chExt cx="2563410" cy="2207810"/>
            </a:xfrm>
          </p:grpSpPr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923BE5DD-5012-4B6A-BC9F-270DB7724CFB}"/>
                  </a:ext>
                </a:extLst>
              </p:cNvPr>
              <p:cNvSpPr/>
              <p:nvPr/>
            </p:nvSpPr>
            <p:spPr>
              <a:xfrm>
                <a:off x="2502895" y="1551830"/>
                <a:ext cx="2207810" cy="220781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3" name="타원 82">
                <a:extLst>
                  <a:ext uri="{FF2B5EF4-FFF2-40B4-BE49-F238E27FC236}">
                    <a16:creationId xmlns:a16="http://schemas.microsoft.com/office/drawing/2014/main" id="{A5C1B601-AA3F-48FA-9E66-66AA6868EB24}"/>
                  </a:ext>
                </a:extLst>
              </p:cNvPr>
              <p:cNvSpPr/>
              <p:nvPr/>
            </p:nvSpPr>
            <p:spPr>
              <a:xfrm>
                <a:off x="2147295" y="1551830"/>
                <a:ext cx="2207810" cy="2207810"/>
              </a:xfrm>
              <a:prstGeom prst="ellipse">
                <a:avLst/>
              </a:prstGeom>
              <a:solidFill>
                <a:schemeClr val="accent5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6648F7E6-9029-43CC-B6D0-BE4DC8F3189C}"/>
                  </a:ext>
                </a:extLst>
              </p:cNvPr>
              <p:cNvSpPr/>
              <p:nvPr/>
            </p:nvSpPr>
            <p:spPr>
              <a:xfrm>
                <a:off x="2325095" y="1551830"/>
                <a:ext cx="2207810" cy="220781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b="1">
                    <a:solidFill>
                      <a:schemeClr val="bg1"/>
                    </a:solidFill>
                  </a:rPr>
                  <a:t>현장맞춤형</a:t>
                </a:r>
                <a:endParaRPr lang="en-US" altLang="ko-KR" b="1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b="1">
                    <a:solidFill>
                      <a:schemeClr val="bg1"/>
                    </a:solidFill>
                  </a:rPr>
                  <a:t>고효율성 제품 창출</a:t>
                </a:r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46539F52-CD24-4C47-98F2-69A9BAA21442}"/>
                </a:ext>
              </a:extLst>
            </p:cNvPr>
            <p:cNvSpPr/>
            <p:nvPr/>
          </p:nvSpPr>
          <p:spPr>
            <a:xfrm>
              <a:off x="824166" y="4668902"/>
              <a:ext cx="5209668" cy="3802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분전반</a:t>
              </a: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제조 시장진출 사업을 통한 공조기산업육성</a:t>
              </a: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44FF22A3-4A44-40DA-AD09-DE9696A8C2DB}"/>
                </a:ext>
              </a:extLst>
            </p:cNvPr>
            <p:cNvSpPr/>
            <p:nvPr/>
          </p:nvSpPr>
          <p:spPr>
            <a:xfrm>
              <a:off x="824172" y="5216253"/>
              <a:ext cx="5209656" cy="77671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ko-KR" altLang="en-US" sz="1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객관적 자료에 의한 원자재 선정</a:t>
              </a:r>
              <a:endParaRPr lang="en-US" altLang="ko-KR" sz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2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고품질의 원자재 선장 및 품질검사</a:t>
              </a: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791F1476-3386-4786-BC10-8791A9DD2ABA}"/>
                </a:ext>
              </a:extLst>
            </p:cNvPr>
            <p:cNvSpPr/>
            <p:nvPr/>
          </p:nvSpPr>
          <p:spPr>
            <a:xfrm>
              <a:off x="824172" y="6130653"/>
              <a:ext cx="5209656" cy="77671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ko-KR" altLang="en-US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친환경 전문성</a:t>
              </a:r>
              <a:endPara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특수도료 사용</a:t>
              </a: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, </a:t>
              </a: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부품 단계별 성능검증</a:t>
              </a: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D760EAAD-6BC4-4438-9F73-5CE0313FF90C}"/>
                </a:ext>
              </a:extLst>
            </p:cNvPr>
            <p:cNvGrpSpPr/>
            <p:nvPr/>
          </p:nvGrpSpPr>
          <p:grpSpPr>
            <a:xfrm>
              <a:off x="824160" y="7628278"/>
              <a:ext cx="5209674" cy="926371"/>
              <a:chOff x="824160" y="7628278"/>
              <a:chExt cx="5209674" cy="926371"/>
            </a:xfrm>
          </p:grpSpPr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13714F60-E20A-4707-9F83-1EC39D519831}"/>
                  </a:ext>
                </a:extLst>
              </p:cNvPr>
              <p:cNvSpPr/>
              <p:nvPr/>
            </p:nvSpPr>
            <p:spPr>
              <a:xfrm>
                <a:off x="824160" y="8008535"/>
                <a:ext cx="5209668" cy="54611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미래지향적 에너지효율을 위한 </a:t>
                </a:r>
                <a:endPara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endParaRPr>
              </a:p>
              <a:p>
                <a:pPr algn="ctr"/>
                <a:r>
                  <a:rPr lang="ko-KR" altLang="en-US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본질적 목적달성 및 홍보효과 극대화</a:t>
                </a: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31EF27C0-3BFE-4753-BF85-542A5ABE952D}"/>
                  </a:ext>
                </a:extLst>
              </p:cNvPr>
              <p:cNvSpPr/>
              <p:nvPr/>
            </p:nvSpPr>
            <p:spPr>
              <a:xfrm>
                <a:off x="824166" y="7628278"/>
                <a:ext cx="5209668" cy="3802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지속적인 홍보가 될 수 있는 실질적이면서 차별화된 지원사업테마 </a:t>
                </a:r>
              </a:p>
            </p:txBody>
          </p:sp>
        </p:grp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E08A1615-D6CB-496D-BD44-DFE9AA338105}"/>
                </a:ext>
              </a:extLst>
            </p:cNvPr>
            <p:cNvSpPr/>
            <p:nvPr/>
          </p:nvSpPr>
          <p:spPr>
            <a:xfrm rot="10800000" flipH="1">
              <a:off x="2895600" y="7132503"/>
              <a:ext cx="1066800" cy="326116"/>
            </a:xfrm>
            <a:custGeom>
              <a:avLst/>
              <a:gdLst>
                <a:gd name="connsiteX0" fmla="*/ 1285140 w 1442050"/>
                <a:gd name="connsiteY0" fmla="*/ 0 h 646632"/>
                <a:gd name="connsiteX1" fmla="*/ 721025 w 1442050"/>
                <a:gd name="connsiteY1" fmla="*/ 0 h 646632"/>
                <a:gd name="connsiteX2" fmla="*/ 156910 w 1442050"/>
                <a:gd name="connsiteY2" fmla="*/ 0 h 646632"/>
                <a:gd name="connsiteX3" fmla="*/ 245811 w 1442050"/>
                <a:gd name="connsiteY3" fmla="*/ 145245 h 646632"/>
                <a:gd name="connsiteX4" fmla="*/ 0 w 1442050"/>
                <a:gd name="connsiteY4" fmla="*/ 145245 h 646632"/>
                <a:gd name="connsiteX5" fmla="*/ 721025 w 1442050"/>
                <a:gd name="connsiteY5" fmla="*/ 646632 h 646632"/>
                <a:gd name="connsiteX6" fmla="*/ 1442050 w 1442050"/>
                <a:gd name="connsiteY6" fmla="*/ 145245 h 646632"/>
                <a:gd name="connsiteX7" fmla="*/ 1196239 w 1442050"/>
                <a:gd name="connsiteY7" fmla="*/ 145245 h 646632"/>
                <a:gd name="connsiteX8" fmla="*/ 1285140 w 1442050"/>
                <a:gd name="connsiteY8" fmla="*/ 0 h 64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050" h="646632">
                  <a:moveTo>
                    <a:pt x="1285140" y="0"/>
                  </a:moveTo>
                  <a:lnTo>
                    <a:pt x="721025" y="0"/>
                  </a:lnTo>
                  <a:lnTo>
                    <a:pt x="156910" y="0"/>
                  </a:lnTo>
                  <a:cubicBezTo>
                    <a:pt x="195570" y="31110"/>
                    <a:pt x="230598" y="79897"/>
                    <a:pt x="245811" y="145245"/>
                  </a:cubicBezTo>
                  <a:lnTo>
                    <a:pt x="0" y="145245"/>
                  </a:lnTo>
                  <a:lnTo>
                    <a:pt x="721025" y="646632"/>
                  </a:lnTo>
                  <a:lnTo>
                    <a:pt x="1442050" y="145245"/>
                  </a:lnTo>
                  <a:lnTo>
                    <a:pt x="1196239" y="145245"/>
                  </a:lnTo>
                  <a:cubicBezTo>
                    <a:pt x="1211452" y="79897"/>
                    <a:pt x="1246480" y="31110"/>
                    <a:pt x="1285140" y="0"/>
                  </a:cubicBezTo>
                  <a:close/>
                </a:path>
              </a:pathLst>
            </a:cu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ko-KR" altLang="en-US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B55754D5-1363-43C1-8A93-24F41CE21647}"/>
              </a:ext>
            </a:extLst>
          </p:cNvPr>
          <p:cNvSpPr/>
          <p:nvPr/>
        </p:nvSpPr>
        <p:spPr>
          <a:xfrm>
            <a:off x="5643067" y="-1"/>
            <a:ext cx="484035" cy="1008622"/>
          </a:xfrm>
          <a:custGeom>
            <a:avLst/>
            <a:gdLst>
              <a:gd name="connsiteX0" fmla="*/ 0 w 484035"/>
              <a:gd name="connsiteY0" fmla="*/ 0 h 1008622"/>
              <a:gd name="connsiteX1" fmla="*/ 484035 w 484035"/>
              <a:gd name="connsiteY1" fmla="*/ 0 h 1008622"/>
              <a:gd name="connsiteX2" fmla="*/ 484035 w 484035"/>
              <a:gd name="connsiteY2" fmla="*/ 132816 h 1008622"/>
              <a:gd name="connsiteX3" fmla="*/ 484035 w 484035"/>
              <a:gd name="connsiteY3" fmla="*/ 389965 h 1008622"/>
              <a:gd name="connsiteX4" fmla="*/ 484035 w 484035"/>
              <a:gd name="connsiteY4" fmla="*/ 868627 h 1008622"/>
              <a:gd name="connsiteX5" fmla="*/ 0 w 484035"/>
              <a:gd name="connsiteY5" fmla="*/ 1008622 h 1008622"/>
              <a:gd name="connsiteX6" fmla="*/ 0 w 484035"/>
              <a:gd name="connsiteY6" fmla="*/ 389965 h 1008622"/>
              <a:gd name="connsiteX7" fmla="*/ 0 w 484035"/>
              <a:gd name="connsiteY7" fmla="*/ 132816 h 100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035" h="1008622">
                <a:moveTo>
                  <a:pt x="0" y="0"/>
                </a:moveTo>
                <a:lnTo>
                  <a:pt x="484035" y="0"/>
                </a:lnTo>
                <a:lnTo>
                  <a:pt x="484035" y="132816"/>
                </a:lnTo>
                <a:lnTo>
                  <a:pt x="484035" y="389965"/>
                </a:lnTo>
                <a:lnTo>
                  <a:pt x="484035" y="868627"/>
                </a:lnTo>
                <a:lnTo>
                  <a:pt x="0" y="1008622"/>
                </a:lnTo>
                <a:lnTo>
                  <a:pt x="0" y="389965"/>
                </a:lnTo>
                <a:lnTo>
                  <a:pt x="0" y="1328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926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지명원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0757E"/>
      </a:accent1>
      <a:accent2>
        <a:srgbClr val="11606B"/>
      </a:accent2>
      <a:accent3>
        <a:srgbClr val="198C9B"/>
      </a:accent3>
      <a:accent4>
        <a:srgbClr val="66BAAA"/>
      </a:accent4>
      <a:accent5>
        <a:srgbClr val="FFA94B"/>
      </a:accent5>
      <a:accent6>
        <a:srgbClr val="7F7F7F"/>
      </a:accent6>
      <a:hlink>
        <a:srgbClr val="9454C3"/>
      </a:hlink>
      <a:folHlink>
        <a:srgbClr val="3EBBF0"/>
      </a:folHlink>
    </a:clrScheme>
    <a:fontScheme name="사용자 지정 56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5360</TotalTime>
  <Words>1032</Words>
  <Application>Microsoft Office PowerPoint</Application>
  <PresentationFormat>A4 용지(210x297mm)</PresentationFormat>
  <Paragraphs>277</Paragraphs>
  <Slides>21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8" baseType="lpstr">
      <vt:lpstr>함초롬바탕</vt:lpstr>
      <vt:lpstr>Arial</vt:lpstr>
      <vt:lpstr>Calibri Light</vt:lpstr>
      <vt:lpstr>맑은 고딕</vt:lpstr>
      <vt:lpstr>Calibri</vt:lpstr>
      <vt:lpstr>-apple-system</vt:lpstr>
      <vt:lpstr>Office 테마</vt:lpstr>
      <vt:lpstr>지  명  원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>예스폼 디자인팀</Manager>
  <Company>(주)예스폼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예스폼 파워포인트 지명원</dc:title>
  <dc:subject>지명원, 건축공사 지명원, 파워포인트 템플릿, 파워포인트 배경, PPT 템플릿, 프리젠테이션</dc:subject>
  <dc:creator>YESFORM by BR.YOON</dc:creator>
  <cp:keywords>지명원, 건축공사 지명원, PPT, PPT Templates, Presentation, 예스폼</cp:keywords>
  <dc:description>본 문서의 저작권은 예스폼(YESFORM)에 있으며 무단 복제 배포시 법적인 제재를 받을 수 있습니다.</dc:description>
  <cp:lastModifiedBy>yyj</cp:lastModifiedBy>
  <cp:revision>31</cp:revision>
  <dcterms:created xsi:type="dcterms:W3CDTF">2018-07-30T08:50:11Z</dcterms:created>
  <dcterms:modified xsi:type="dcterms:W3CDTF">2021-05-25T05:20:13Z</dcterms:modified>
  <cp:category>http://counsel.yesform.com/</cp:category>
</cp:coreProperties>
</file>